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jpg" ContentType="image/jp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763367" y="1261540"/>
            <a:ext cx="5306059" cy="606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400" b="1" i="0">
                <a:solidFill>
                  <a:srgbClr val="504C6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pc="-10"/>
              <a:t>As</a:t>
            </a:r>
            <a:r>
              <a:rPr dirty="0" spc="-45"/>
              <a:t> </a:t>
            </a:r>
            <a:r>
              <a:rPr dirty="0"/>
              <a:t>ociația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entru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romovare</a:t>
            </a:r>
            <a:r>
              <a:rPr dirty="0" spc="160"/>
              <a:t> </a:t>
            </a:r>
            <a:r>
              <a:rPr dirty="0" spc="-10"/>
              <a:t>incluzivă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400" b="1" i="0">
                <a:solidFill>
                  <a:srgbClr val="504C6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pc="-10"/>
              <a:t>As</a:t>
            </a:r>
            <a:r>
              <a:rPr dirty="0" spc="-45"/>
              <a:t> </a:t>
            </a:r>
            <a:r>
              <a:rPr dirty="0"/>
              <a:t>ociația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entru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romovare</a:t>
            </a:r>
            <a:r>
              <a:rPr dirty="0" spc="160"/>
              <a:t> </a:t>
            </a:r>
            <a:r>
              <a:rPr dirty="0" spc="-10"/>
              <a:t>incluzivă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400" b="1" i="0">
                <a:solidFill>
                  <a:srgbClr val="504C6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pc="-10"/>
              <a:t>As</a:t>
            </a:r>
            <a:r>
              <a:rPr dirty="0" spc="-45"/>
              <a:t> </a:t>
            </a:r>
            <a:r>
              <a:rPr dirty="0"/>
              <a:t>ociația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entru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romovare</a:t>
            </a:r>
            <a:r>
              <a:rPr dirty="0" spc="160"/>
              <a:t> </a:t>
            </a:r>
            <a:r>
              <a:rPr dirty="0" spc="-10"/>
              <a:t>incluzivă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400" b="1" i="0">
                <a:solidFill>
                  <a:srgbClr val="504C6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pc="-10"/>
              <a:t>As</a:t>
            </a:r>
            <a:r>
              <a:rPr dirty="0" spc="-45"/>
              <a:t> </a:t>
            </a:r>
            <a:r>
              <a:rPr dirty="0"/>
              <a:t>ociația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entru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romovare</a:t>
            </a:r>
            <a:r>
              <a:rPr dirty="0" spc="160"/>
              <a:t> </a:t>
            </a:r>
            <a:r>
              <a:rPr dirty="0" spc="-10"/>
              <a:t>incluzivă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400" b="1" i="0">
                <a:solidFill>
                  <a:srgbClr val="504C6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pc="-10"/>
              <a:t>As</a:t>
            </a:r>
            <a:r>
              <a:rPr dirty="0" spc="-45"/>
              <a:t> </a:t>
            </a:r>
            <a:r>
              <a:rPr dirty="0"/>
              <a:t>ociația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entru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romovare</a:t>
            </a:r>
            <a:r>
              <a:rPr dirty="0" spc="160"/>
              <a:t> </a:t>
            </a:r>
            <a:r>
              <a:rPr dirty="0" spc="-10"/>
              <a:t>incluzivă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13853" y="416864"/>
            <a:ext cx="677545" cy="458470"/>
          </a:xfrm>
          <a:custGeom>
            <a:avLst/>
            <a:gdLst/>
            <a:ahLst/>
            <a:cxnLst/>
            <a:rect l="l" t="t" r="r" b="b"/>
            <a:pathLst>
              <a:path w="677544" h="458469">
                <a:moveTo>
                  <a:pt x="676948" y="0"/>
                </a:moveTo>
                <a:lnTo>
                  <a:pt x="0" y="0"/>
                </a:lnTo>
                <a:lnTo>
                  <a:pt x="0" y="458431"/>
                </a:lnTo>
                <a:lnTo>
                  <a:pt x="676948" y="458431"/>
                </a:lnTo>
                <a:lnTo>
                  <a:pt x="676948" y="0"/>
                </a:lnTo>
                <a:close/>
              </a:path>
            </a:pathLst>
          </a:custGeom>
          <a:solidFill>
            <a:srgbClr val="09529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428497" y="471738"/>
            <a:ext cx="48260" cy="45720"/>
          </a:xfrm>
          <a:custGeom>
            <a:avLst/>
            <a:gdLst/>
            <a:ahLst/>
            <a:cxnLst/>
            <a:rect l="l" t="t" r="r" b="b"/>
            <a:pathLst>
              <a:path w="48259" h="45720">
                <a:moveTo>
                  <a:pt x="47673" y="19370"/>
                </a:moveTo>
                <a:lnTo>
                  <a:pt x="0" y="19370"/>
                </a:lnTo>
                <a:lnTo>
                  <a:pt x="12712" y="29055"/>
                </a:lnTo>
                <a:lnTo>
                  <a:pt x="9535" y="45196"/>
                </a:lnTo>
                <a:lnTo>
                  <a:pt x="22247" y="35511"/>
                </a:lnTo>
                <a:lnTo>
                  <a:pt x="34325" y="35511"/>
                </a:lnTo>
                <a:lnTo>
                  <a:pt x="31783" y="29055"/>
                </a:lnTo>
                <a:lnTo>
                  <a:pt x="47673" y="19370"/>
                </a:lnTo>
                <a:close/>
              </a:path>
              <a:path w="48259" h="45720">
                <a:moveTo>
                  <a:pt x="34325" y="35511"/>
                </a:moveTo>
                <a:lnTo>
                  <a:pt x="22247" y="35511"/>
                </a:lnTo>
                <a:lnTo>
                  <a:pt x="38139" y="45196"/>
                </a:lnTo>
                <a:lnTo>
                  <a:pt x="34325" y="35511"/>
                </a:lnTo>
                <a:close/>
              </a:path>
              <a:path w="48259" h="45720">
                <a:moveTo>
                  <a:pt x="22247" y="0"/>
                </a:moveTo>
                <a:lnTo>
                  <a:pt x="19070" y="19370"/>
                </a:lnTo>
                <a:lnTo>
                  <a:pt x="28604" y="19370"/>
                </a:lnTo>
                <a:lnTo>
                  <a:pt x="22247" y="0"/>
                </a:lnTo>
                <a:close/>
              </a:path>
            </a:pathLst>
          </a:custGeom>
          <a:solidFill>
            <a:srgbClr val="F7EC23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301370" y="491108"/>
            <a:ext cx="98524" cy="100079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1279122" y="623472"/>
            <a:ext cx="48260" cy="45720"/>
          </a:xfrm>
          <a:custGeom>
            <a:avLst/>
            <a:gdLst/>
            <a:ahLst/>
            <a:cxnLst/>
            <a:rect l="l" t="t" r="r" b="b"/>
            <a:pathLst>
              <a:path w="48259" h="45720">
                <a:moveTo>
                  <a:pt x="47673" y="16141"/>
                </a:moveTo>
                <a:lnTo>
                  <a:pt x="0" y="16141"/>
                </a:lnTo>
                <a:lnTo>
                  <a:pt x="15891" y="25826"/>
                </a:lnTo>
                <a:lnTo>
                  <a:pt x="9535" y="45198"/>
                </a:lnTo>
                <a:lnTo>
                  <a:pt x="25426" y="32284"/>
                </a:lnTo>
                <a:lnTo>
                  <a:pt x="36020" y="32284"/>
                </a:lnTo>
                <a:lnTo>
                  <a:pt x="34960" y="25826"/>
                </a:lnTo>
                <a:lnTo>
                  <a:pt x="47673" y="16141"/>
                </a:lnTo>
                <a:close/>
              </a:path>
              <a:path w="48259" h="45720">
                <a:moveTo>
                  <a:pt x="36020" y="32284"/>
                </a:moveTo>
                <a:lnTo>
                  <a:pt x="25426" y="32284"/>
                </a:lnTo>
                <a:lnTo>
                  <a:pt x="38139" y="45198"/>
                </a:lnTo>
                <a:lnTo>
                  <a:pt x="36020" y="32284"/>
                </a:lnTo>
                <a:close/>
              </a:path>
              <a:path w="48259" h="45720">
                <a:moveTo>
                  <a:pt x="25426" y="0"/>
                </a:moveTo>
                <a:lnTo>
                  <a:pt x="19070" y="16141"/>
                </a:lnTo>
                <a:lnTo>
                  <a:pt x="28604" y="16141"/>
                </a:lnTo>
                <a:lnTo>
                  <a:pt x="25426" y="0"/>
                </a:lnTo>
                <a:close/>
              </a:path>
            </a:pathLst>
          </a:custGeom>
          <a:solidFill>
            <a:srgbClr val="F7EC23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0" name="bg 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01370" y="697725"/>
            <a:ext cx="98524" cy="100079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428497" y="771978"/>
            <a:ext cx="48260" cy="45720"/>
          </a:xfrm>
          <a:custGeom>
            <a:avLst/>
            <a:gdLst/>
            <a:ahLst/>
            <a:cxnLst/>
            <a:rect l="l" t="t" r="r" b="b"/>
            <a:pathLst>
              <a:path w="48259" h="45719">
                <a:moveTo>
                  <a:pt x="47673" y="19370"/>
                </a:moveTo>
                <a:lnTo>
                  <a:pt x="0" y="19370"/>
                </a:lnTo>
                <a:lnTo>
                  <a:pt x="12712" y="29055"/>
                </a:lnTo>
                <a:lnTo>
                  <a:pt x="9535" y="45196"/>
                </a:lnTo>
                <a:lnTo>
                  <a:pt x="22247" y="35511"/>
                </a:lnTo>
                <a:lnTo>
                  <a:pt x="34325" y="35511"/>
                </a:lnTo>
                <a:lnTo>
                  <a:pt x="31783" y="29055"/>
                </a:lnTo>
                <a:lnTo>
                  <a:pt x="47673" y="19370"/>
                </a:lnTo>
                <a:close/>
              </a:path>
              <a:path w="48259" h="45719">
                <a:moveTo>
                  <a:pt x="34325" y="35511"/>
                </a:moveTo>
                <a:lnTo>
                  <a:pt x="22247" y="35511"/>
                </a:lnTo>
                <a:lnTo>
                  <a:pt x="38139" y="45196"/>
                </a:lnTo>
                <a:lnTo>
                  <a:pt x="34325" y="35511"/>
                </a:lnTo>
                <a:close/>
              </a:path>
              <a:path w="48259" h="45719">
                <a:moveTo>
                  <a:pt x="22247" y="0"/>
                </a:moveTo>
                <a:lnTo>
                  <a:pt x="19070" y="19370"/>
                </a:lnTo>
                <a:lnTo>
                  <a:pt x="28604" y="19370"/>
                </a:lnTo>
                <a:lnTo>
                  <a:pt x="22247" y="0"/>
                </a:lnTo>
                <a:close/>
              </a:path>
            </a:pathLst>
          </a:custGeom>
          <a:solidFill>
            <a:srgbClr val="F7EC23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501595" y="697725"/>
            <a:ext cx="101702" cy="100079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1574694" y="623472"/>
            <a:ext cx="48260" cy="45720"/>
          </a:xfrm>
          <a:custGeom>
            <a:avLst/>
            <a:gdLst/>
            <a:ahLst/>
            <a:cxnLst/>
            <a:rect l="l" t="t" r="r" b="b"/>
            <a:pathLst>
              <a:path w="48259" h="45720">
                <a:moveTo>
                  <a:pt x="47673" y="16141"/>
                </a:moveTo>
                <a:lnTo>
                  <a:pt x="0" y="16141"/>
                </a:lnTo>
                <a:lnTo>
                  <a:pt x="15890" y="25826"/>
                </a:lnTo>
                <a:lnTo>
                  <a:pt x="9533" y="45198"/>
                </a:lnTo>
                <a:lnTo>
                  <a:pt x="25425" y="32284"/>
                </a:lnTo>
                <a:lnTo>
                  <a:pt x="33900" y="32284"/>
                </a:lnTo>
                <a:lnTo>
                  <a:pt x="31781" y="25826"/>
                </a:lnTo>
                <a:lnTo>
                  <a:pt x="47673" y="16141"/>
                </a:lnTo>
                <a:close/>
              </a:path>
              <a:path w="48259" h="45720">
                <a:moveTo>
                  <a:pt x="33900" y="32284"/>
                </a:moveTo>
                <a:lnTo>
                  <a:pt x="25425" y="32284"/>
                </a:lnTo>
                <a:lnTo>
                  <a:pt x="38138" y="45198"/>
                </a:lnTo>
                <a:lnTo>
                  <a:pt x="33900" y="32284"/>
                </a:lnTo>
                <a:close/>
              </a:path>
              <a:path w="48259" h="45720">
                <a:moveTo>
                  <a:pt x="25425" y="0"/>
                </a:moveTo>
                <a:lnTo>
                  <a:pt x="19069" y="16141"/>
                </a:lnTo>
                <a:lnTo>
                  <a:pt x="28604" y="16141"/>
                </a:lnTo>
                <a:lnTo>
                  <a:pt x="25425" y="0"/>
                </a:lnTo>
                <a:close/>
              </a:path>
            </a:pathLst>
          </a:custGeom>
          <a:solidFill>
            <a:srgbClr val="F7EC23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4" name="bg 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501595" y="491108"/>
            <a:ext cx="101702" cy="10007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9782473" y="6483036"/>
            <a:ext cx="1029334" cy="831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" b="1" i="0">
                <a:solidFill>
                  <a:srgbClr val="504C6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pc="-10"/>
              <a:t>As</a:t>
            </a:r>
            <a:r>
              <a:rPr dirty="0" spc="-45"/>
              <a:t> </a:t>
            </a:r>
            <a:r>
              <a:rPr dirty="0"/>
              <a:t>ociația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entru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romovare</a:t>
            </a:r>
            <a:r>
              <a:rPr dirty="0" spc="160"/>
              <a:t> </a:t>
            </a:r>
            <a:r>
              <a:rPr dirty="0" spc="-10"/>
              <a:t>incluzivă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hyperlink" Target="mailto:proiectines@gmail.com" TargetMode="Externa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1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2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863921" y="423526"/>
            <a:ext cx="1454785" cy="39560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0"/>
              </a:spcBef>
            </a:pPr>
            <a:r>
              <a:rPr dirty="0" sz="1200" b="1">
                <a:solidFill>
                  <a:srgbClr val="09529E"/>
                </a:solidFill>
                <a:latin typeface="Arial"/>
                <a:cs typeface="Arial"/>
              </a:rPr>
              <a:t>Cofinanțat</a:t>
            </a:r>
            <a:r>
              <a:rPr dirty="0" sz="1200" spc="-65" b="1">
                <a:solidFill>
                  <a:srgbClr val="09529E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09529E"/>
                </a:solidFill>
                <a:latin typeface="Arial"/>
                <a:cs typeface="Arial"/>
              </a:rPr>
              <a:t>de </a:t>
            </a:r>
            <a:r>
              <a:rPr dirty="0" sz="1200" b="1">
                <a:solidFill>
                  <a:srgbClr val="09529E"/>
                </a:solidFill>
                <a:latin typeface="Arial"/>
                <a:cs typeface="Arial"/>
              </a:rPr>
              <a:t>Uniunea</a:t>
            </a:r>
            <a:r>
              <a:rPr dirty="0" sz="1200" spc="-65" b="1">
                <a:solidFill>
                  <a:srgbClr val="09529E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9529E"/>
                </a:solidFill>
                <a:latin typeface="Arial"/>
                <a:cs typeface="Arial"/>
              </a:rPr>
              <a:t>Europeană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42226" y="369283"/>
            <a:ext cx="553131" cy="563261"/>
          </a:xfrm>
          <a:prstGeom prst="rect">
            <a:avLst/>
          </a:prstGeom>
        </p:spPr>
      </p:pic>
      <p:sp>
        <p:nvSpPr>
          <p:cNvPr id="4" name="object 4" descr=""/>
          <p:cNvSpPr/>
          <p:nvPr/>
        </p:nvSpPr>
        <p:spPr>
          <a:xfrm>
            <a:off x="1023937" y="6007100"/>
            <a:ext cx="10144125" cy="6985"/>
          </a:xfrm>
          <a:custGeom>
            <a:avLst/>
            <a:gdLst/>
            <a:ahLst/>
            <a:cxnLst/>
            <a:rect l="l" t="t" r="r" b="b"/>
            <a:pathLst>
              <a:path w="10144125" h="6985">
                <a:moveTo>
                  <a:pt x="10144125" y="6450"/>
                </a:moveTo>
                <a:lnTo>
                  <a:pt x="0" y="6450"/>
                </a:lnTo>
                <a:lnTo>
                  <a:pt x="0" y="0"/>
                </a:lnTo>
                <a:lnTo>
                  <a:pt x="10144125" y="0"/>
                </a:lnTo>
                <a:lnTo>
                  <a:pt x="10144125" y="6450"/>
                </a:lnTo>
                <a:close/>
              </a:path>
            </a:pathLst>
          </a:custGeom>
          <a:solidFill>
            <a:srgbClr val="7B7E8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73540" y="6245850"/>
            <a:ext cx="873945" cy="364322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47690" y="6245749"/>
            <a:ext cx="350571" cy="353337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68641" y="6169659"/>
            <a:ext cx="1503186" cy="447040"/>
          </a:xfrm>
          <a:prstGeom prst="rect">
            <a:avLst/>
          </a:prstGeom>
        </p:spPr>
      </p:pic>
      <p:grpSp>
        <p:nvGrpSpPr>
          <p:cNvPr id="8" name="object 8" descr=""/>
          <p:cNvGrpSpPr/>
          <p:nvPr/>
        </p:nvGrpSpPr>
        <p:grpSpPr>
          <a:xfrm>
            <a:off x="9518687" y="6277999"/>
            <a:ext cx="238760" cy="261620"/>
            <a:chOff x="9518687" y="6277999"/>
            <a:chExt cx="238760" cy="261620"/>
          </a:xfrm>
        </p:grpSpPr>
        <p:sp>
          <p:nvSpPr>
            <p:cNvPr id="9" name="object 9" descr=""/>
            <p:cNvSpPr/>
            <p:nvPr/>
          </p:nvSpPr>
          <p:spPr>
            <a:xfrm>
              <a:off x="9518687" y="6277999"/>
              <a:ext cx="238760" cy="261620"/>
            </a:xfrm>
            <a:custGeom>
              <a:avLst/>
              <a:gdLst/>
              <a:ahLst/>
              <a:cxnLst/>
              <a:rect l="l" t="t" r="r" b="b"/>
              <a:pathLst>
                <a:path w="238759" h="261620">
                  <a:moveTo>
                    <a:pt x="6356" y="35474"/>
                  </a:moveTo>
                  <a:lnTo>
                    <a:pt x="4022" y="42731"/>
                  </a:lnTo>
                  <a:lnTo>
                    <a:pt x="1986" y="49987"/>
                  </a:lnTo>
                  <a:lnTo>
                    <a:pt x="546" y="57243"/>
                  </a:lnTo>
                  <a:lnTo>
                    <a:pt x="0" y="64499"/>
                  </a:lnTo>
                  <a:lnTo>
                    <a:pt x="0" y="196724"/>
                  </a:lnTo>
                  <a:lnTo>
                    <a:pt x="15890" y="238649"/>
                  </a:lnTo>
                  <a:lnTo>
                    <a:pt x="38135" y="254774"/>
                  </a:lnTo>
                  <a:lnTo>
                    <a:pt x="38135" y="257998"/>
                  </a:lnTo>
                  <a:lnTo>
                    <a:pt x="47669" y="257998"/>
                  </a:lnTo>
                  <a:lnTo>
                    <a:pt x="50848" y="261224"/>
                  </a:lnTo>
                  <a:lnTo>
                    <a:pt x="222459" y="261224"/>
                  </a:lnTo>
                  <a:lnTo>
                    <a:pt x="184323" y="219299"/>
                  </a:lnTo>
                  <a:lnTo>
                    <a:pt x="60382" y="219299"/>
                  </a:lnTo>
                  <a:lnTo>
                    <a:pt x="57203" y="216074"/>
                  </a:lnTo>
                  <a:lnTo>
                    <a:pt x="50848" y="212849"/>
                  </a:lnTo>
                  <a:lnTo>
                    <a:pt x="44491" y="206399"/>
                  </a:lnTo>
                  <a:lnTo>
                    <a:pt x="41314" y="199949"/>
                  </a:lnTo>
                  <a:lnTo>
                    <a:pt x="38135" y="199949"/>
                  </a:lnTo>
                  <a:lnTo>
                    <a:pt x="38135" y="193499"/>
                  </a:lnTo>
                  <a:lnTo>
                    <a:pt x="34958" y="190274"/>
                  </a:lnTo>
                  <a:lnTo>
                    <a:pt x="34958" y="70949"/>
                  </a:lnTo>
                  <a:lnTo>
                    <a:pt x="38135" y="70949"/>
                  </a:lnTo>
                  <a:lnTo>
                    <a:pt x="38135" y="67724"/>
                  </a:lnTo>
                  <a:lnTo>
                    <a:pt x="6356" y="35474"/>
                  </a:lnTo>
                  <a:close/>
                </a:path>
                <a:path w="238759" h="261620">
                  <a:moveTo>
                    <a:pt x="238349" y="41924"/>
                  </a:moveTo>
                  <a:lnTo>
                    <a:pt x="203391" y="41924"/>
                  </a:lnTo>
                  <a:lnTo>
                    <a:pt x="203391" y="209624"/>
                  </a:lnTo>
                  <a:lnTo>
                    <a:pt x="238349" y="245099"/>
                  </a:lnTo>
                  <a:lnTo>
                    <a:pt x="238349" y="41924"/>
                  </a:lnTo>
                  <a:close/>
                </a:path>
                <a:path w="238759" h="261620">
                  <a:moveTo>
                    <a:pt x="238349" y="0"/>
                  </a:moveTo>
                  <a:lnTo>
                    <a:pt x="47669" y="0"/>
                  </a:lnTo>
                  <a:lnTo>
                    <a:pt x="47669" y="3224"/>
                  </a:lnTo>
                  <a:lnTo>
                    <a:pt x="38135" y="3224"/>
                  </a:lnTo>
                  <a:lnTo>
                    <a:pt x="31780" y="6450"/>
                  </a:lnTo>
                  <a:lnTo>
                    <a:pt x="25424" y="12899"/>
                  </a:lnTo>
                  <a:lnTo>
                    <a:pt x="19067" y="16124"/>
                  </a:lnTo>
                  <a:lnTo>
                    <a:pt x="50848" y="51599"/>
                  </a:lnTo>
                  <a:lnTo>
                    <a:pt x="50848" y="48374"/>
                  </a:lnTo>
                  <a:lnTo>
                    <a:pt x="54025" y="48374"/>
                  </a:lnTo>
                  <a:lnTo>
                    <a:pt x="54025" y="45149"/>
                  </a:lnTo>
                  <a:lnTo>
                    <a:pt x="57203" y="45149"/>
                  </a:lnTo>
                  <a:lnTo>
                    <a:pt x="60382" y="41924"/>
                  </a:lnTo>
                  <a:lnTo>
                    <a:pt x="238349" y="41924"/>
                  </a:lnTo>
                  <a:lnTo>
                    <a:pt x="238349" y="0"/>
                  </a:lnTo>
                  <a:close/>
                </a:path>
              </a:pathLst>
            </a:custGeom>
            <a:solidFill>
              <a:srgbClr val="6D8BC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569536" y="6339274"/>
              <a:ext cx="133475" cy="138674"/>
            </a:xfrm>
            <a:prstGeom prst="rect">
              <a:avLst/>
            </a:prstGeom>
          </p:spPr>
        </p:pic>
      </p:grpSp>
      <p:sp>
        <p:nvSpPr>
          <p:cNvPr id="11" name="object 11" descr=""/>
          <p:cNvSpPr/>
          <p:nvPr/>
        </p:nvSpPr>
        <p:spPr>
          <a:xfrm>
            <a:off x="9801529" y="6348948"/>
            <a:ext cx="1068070" cy="119380"/>
          </a:xfrm>
          <a:custGeom>
            <a:avLst/>
            <a:gdLst/>
            <a:ahLst/>
            <a:cxnLst/>
            <a:rect l="l" t="t" r="r" b="b"/>
            <a:pathLst>
              <a:path w="1068070" h="119379">
                <a:moveTo>
                  <a:pt x="791317" y="0"/>
                </a:moveTo>
                <a:lnTo>
                  <a:pt x="673732" y="0"/>
                </a:lnTo>
                <a:lnTo>
                  <a:pt x="673732" y="119324"/>
                </a:lnTo>
                <a:lnTo>
                  <a:pt x="699155" y="119324"/>
                </a:lnTo>
                <a:lnTo>
                  <a:pt x="699155" y="74174"/>
                </a:lnTo>
                <a:lnTo>
                  <a:pt x="791317" y="74174"/>
                </a:lnTo>
                <a:lnTo>
                  <a:pt x="800851" y="64499"/>
                </a:lnTo>
                <a:lnTo>
                  <a:pt x="800851" y="54824"/>
                </a:lnTo>
                <a:lnTo>
                  <a:pt x="699155" y="54824"/>
                </a:lnTo>
                <a:lnTo>
                  <a:pt x="699155" y="19349"/>
                </a:lnTo>
                <a:lnTo>
                  <a:pt x="800851" y="19349"/>
                </a:lnTo>
                <a:lnTo>
                  <a:pt x="800851" y="9674"/>
                </a:lnTo>
                <a:lnTo>
                  <a:pt x="794495" y="6449"/>
                </a:lnTo>
                <a:lnTo>
                  <a:pt x="791317" y="0"/>
                </a:lnTo>
                <a:close/>
              </a:path>
              <a:path w="1068070" h="119379">
                <a:moveTo>
                  <a:pt x="756359" y="74174"/>
                </a:moveTo>
                <a:lnTo>
                  <a:pt x="724579" y="74174"/>
                </a:lnTo>
                <a:lnTo>
                  <a:pt x="775427" y="119324"/>
                </a:lnTo>
                <a:lnTo>
                  <a:pt x="800851" y="119324"/>
                </a:lnTo>
                <a:lnTo>
                  <a:pt x="804744" y="112364"/>
                </a:lnTo>
                <a:lnTo>
                  <a:pt x="756359" y="74174"/>
                </a:lnTo>
                <a:close/>
              </a:path>
              <a:path w="1068070" h="119379">
                <a:moveTo>
                  <a:pt x="804744" y="112364"/>
                </a:moveTo>
                <a:lnTo>
                  <a:pt x="800851" y="119324"/>
                </a:lnTo>
                <a:lnTo>
                  <a:pt x="813563" y="119324"/>
                </a:lnTo>
                <a:lnTo>
                  <a:pt x="804744" y="112364"/>
                </a:lnTo>
                <a:close/>
              </a:path>
              <a:path w="1068070" h="119379">
                <a:moveTo>
                  <a:pt x="893013" y="0"/>
                </a:moveTo>
                <a:lnTo>
                  <a:pt x="867589" y="0"/>
                </a:lnTo>
                <a:lnTo>
                  <a:pt x="804744" y="112364"/>
                </a:lnTo>
                <a:lnTo>
                  <a:pt x="813563" y="119324"/>
                </a:lnTo>
                <a:lnTo>
                  <a:pt x="829453" y="119324"/>
                </a:lnTo>
                <a:lnTo>
                  <a:pt x="838987" y="93524"/>
                </a:lnTo>
                <a:lnTo>
                  <a:pt x="947812" y="93524"/>
                </a:lnTo>
                <a:lnTo>
                  <a:pt x="936474" y="74174"/>
                </a:lnTo>
                <a:lnTo>
                  <a:pt x="854877" y="74174"/>
                </a:lnTo>
                <a:lnTo>
                  <a:pt x="880300" y="22574"/>
                </a:lnTo>
                <a:lnTo>
                  <a:pt x="906240" y="22574"/>
                </a:lnTo>
                <a:lnTo>
                  <a:pt x="893013" y="0"/>
                </a:lnTo>
                <a:close/>
              </a:path>
              <a:path w="1068070" h="119379">
                <a:moveTo>
                  <a:pt x="947812" y="93524"/>
                </a:moveTo>
                <a:lnTo>
                  <a:pt x="918437" y="93524"/>
                </a:lnTo>
                <a:lnTo>
                  <a:pt x="931148" y="119324"/>
                </a:lnTo>
                <a:lnTo>
                  <a:pt x="962929" y="119324"/>
                </a:lnTo>
                <a:lnTo>
                  <a:pt x="947812" y="93524"/>
                </a:lnTo>
                <a:close/>
              </a:path>
              <a:path w="1068070" h="119379">
                <a:moveTo>
                  <a:pt x="1013776" y="22574"/>
                </a:moveTo>
                <a:lnTo>
                  <a:pt x="985174" y="22574"/>
                </a:lnTo>
                <a:lnTo>
                  <a:pt x="985174" y="119324"/>
                </a:lnTo>
                <a:lnTo>
                  <a:pt x="1013776" y="119324"/>
                </a:lnTo>
                <a:lnTo>
                  <a:pt x="1013776" y="22574"/>
                </a:lnTo>
                <a:close/>
              </a:path>
              <a:path w="1068070" h="119379">
                <a:moveTo>
                  <a:pt x="906240" y="22574"/>
                </a:moveTo>
                <a:lnTo>
                  <a:pt x="880300" y="22574"/>
                </a:lnTo>
                <a:lnTo>
                  <a:pt x="905725" y="74174"/>
                </a:lnTo>
                <a:lnTo>
                  <a:pt x="936474" y="74174"/>
                </a:lnTo>
                <a:lnTo>
                  <a:pt x="906240" y="22574"/>
                </a:lnTo>
                <a:close/>
              </a:path>
              <a:path w="1068070" h="119379">
                <a:moveTo>
                  <a:pt x="800851" y="19349"/>
                </a:moveTo>
                <a:lnTo>
                  <a:pt x="765893" y="19349"/>
                </a:lnTo>
                <a:lnTo>
                  <a:pt x="769071" y="22574"/>
                </a:lnTo>
                <a:lnTo>
                  <a:pt x="772250" y="22574"/>
                </a:lnTo>
                <a:lnTo>
                  <a:pt x="775427" y="25799"/>
                </a:lnTo>
                <a:lnTo>
                  <a:pt x="775427" y="51599"/>
                </a:lnTo>
                <a:lnTo>
                  <a:pt x="772250" y="54824"/>
                </a:lnTo>
                <a:lnTo>
                  <a:pt x="800851" y="54824"/>
                </a:lnTo>
                <a:lnTo>
                  <a:pt x="800851" y="19349"/>
                </a:lnTo>
                <a:close/>
              </a:path>
              <a:path w="1068070" h="119379">
                <a:moveTo>
                  <a:pt x="1067802" y="0"/>
                </a:moveTo>
                <a:lnTo>
                  <a:pt x="931148" y="0"/>
                </a:lnTo>
                <a:lnTo>
                  <a:pt x="931148" y="22574"/>
                </a:lnTo>
                <a:lnTo>
                  <a:pt x="1067802" y="22574"/>
                </a:lnTo>
                <a:lnTo>
                  <a:pt x="1067802" y="0"/>
                </a:lnTo>
                <a:close/>
              </a:path>
              <a:path w="1068070" h="119379">
                <a:moveTo>
                  <a:pt x="629290" y="100"/>
                </a:moveTo>
                <a:lnTo>
                  <a:pt x="520444" y="100"/>
                </a:lnTo>
                <a:lnTo>
                  <a:pt x="513641" y="806"/>
                </a:lnTo>
                <a:lnTo>
                  <a:pt x="507434" y="2721"/>
                </a:lnTo>
                <a:lnTo>
                  <a:pt x="502121" y="6449"/>
                </a:lnTo>
                <a:lnTo>
                  <a:pt x="502121" y="9674"/>
                </a:lnTo>
                <a:lnTo>
                  <a:pt x="498943" y="19349"/>
                </a:lnTo>
                <a:lnTo>
                  <a:pt x="498943" y="103199"/>
                </a:lnTo>
                <a:lnTo>
                  <a:pt x="502121" y="109649"/>
                </a:lnTo>
                <a:lnTo>
                  <a:pt x="502121" y="116099"/>
                </a:lnTo>
                <a:lnTo>
                  <a:pt x="507434" y="117963"/>
                </a:lnTo>
                <a:lnTo>
                  <a:pt x="513641" y="118921"/>
                </a:lnTo>
                <a:lnTo>
                  <a:pt x="521416" y="119324"/>
                </a:lnTo>
                <a:lnTo>
                  <a:pt x="629240" y="119324"/>
                </a:lnTo>
                <a:lnTo>
                  <a:pt x="638774" y="109649"/>
                </a:lnTo>
                <a:lnTo>
                  <a:pt x="638774" y="99974"/>
                </a:lnTo>
                <a:lnTo>
                  <a:pt x="527545" y="99974"/>
                </a:lnTo>
                <a:lnTo>
                  <a:pt x="527545" y="22574"/>
                </a:lnTo>
                <a:lnTo>
                  <a:pt x="638774" y="22574"/>
                </a:lnTo>
                <a:lnTo>
                  <a:pt x="638774" y="9674"/>
                </a:lnTo>
                <a:lnTo>
                  <a:pt x="632418" y="6449"/>
                </a:lnTo>
                <a:lnTo>
                  <a:pt x="629290" y="100"/>
                </a:lnTo>
                <a:close/>
              </a:path>
              <a:path w="1068070" h="119379">
                <a:moveTo>
                  <a:pt x="638774" y="51599"/>
                </a:moveTo>
                <a:lnTo>
                  <a:pt x="565680" y="51599"/>
                </a:lnTo>
                <a:lnTo>
                  <a:pt x="565680" y="70949"/>
                </a:lnTo>
                <a:lnTo>
                  <a:pt x="613350" y="70949"/>
                </a:lnTo>
                <a:lnTo>
                  <a:pt x="613350" y="99974"/>
                </a:lnTo>
                <a:lnTo>
                  <a:pt x="638774" y="99974"/>
                </a:lnTo>
                <a:lnTo>
                  <a:pt x="638774" y="51599"/>
                </a:lnTo>
                <a:close/>
              </a:path>
              <a:path w="1068070" h="119379">
                <a:moveTo>
                  <a:pt x="638774" y="22574"/>
                </a:moveTo>
                <a:lnTo>
                  <a:pt x="613350" y="22574"/>
                </a:lnTo>
                <a:lnTo>
                  <a:pt x="613350" y="35474"/>
                </a:lnTo>
                <a:lnTo>
                  <a:pt x="638774" y="29024"/>
                </a:lnTo>
                <a:lnTo>
                  <a:pt x="638774" y="22574"/>
                </a:lnTo>
                <a:close/>
              </a:path>
              <a:path w="1068070" h="119379">
                <a:moveTo>
                  <a:pt x="476697" y="0"/>
                </a:moveTo>
                <a:lnTo>
                  <a:pt x="352755" y="0"/>
                </a:lnTo>
                <a:lnTo>
                  <a:pt x="352755" y="119324"/>
                </a:lnTo>
                <a:lnTo>
                  <a:pt x="476697" y="119324"/>
                </a:lnTo>
                <a:lnTo>
                  <a:pt x="476697" y="99974"/>
                </a:lnTo>
                <a:lnTo>
                  <a:pt x="381356" y="99974"/>
                </a:lnTo>
                <a:lnTo>
                  <a:pt x="381356" y="67724"/>
                </a:lnTo>
                <a:lnTo>
                  <a:pt x="435383" y="67724"/>
                </a:lnTo>
                <a:lnTo>
                  <a:pt x="435383" y="48374"/>
                </a:lnTo>
                <a:lnTo>
                  <a:pt x="381356" y="48374"/>
                </a:lnTo>
                <a:lnTo>
                  <a:pt x="381356" y="19349"/>
                </a:lnTo>
                <a:lnTo>
                  <a:pt x="476697" y="19349"/>
                </a:lnTo>
                <a:lnTo>
                  <a:pt x="476697" y="0"/>
                </a:lnTo>
                <a:close/>
              </a:path>
              <a:path w="1068070" h="119379">
                <a:moveTo>
                  <a:pt x="292374" y="22574"/>
                </a:moveTo>
                <a:lnTo>
                  <a:pt x="263772" y="22574"/>
                </a:lnTo>
                <a:lnTo>
                  <a:pt x="263772" y="119324"/>
                </a:lnTo>
                <a:lnTo>
                  <a:pt x="292374" y="119324"/>
                </a:lnTo>
                <a:lnTo>
                  <a:pt x="292374" y="22574"/>
                </a:lnTo>
                <a:close/>
              </a:path>
              <a:path w="1068070" h="119379">
                <a:moveTo>
                  <a:pt x="346400" y="0"/>
                </a:moveTo>
                <a:lnTo>
                  <a:pt x="209746" y="0"/>
                </a:lnTo>
                <a:lnTo>
                  <a:pt x="209746" y="22574"/>
                </a:lnTo>
                <a:lnTo>
                  <a:pt x="346400" y="22574"/>
                </a:lnTo>
                <a:lnTo>
                  <a:pt x="346400" y="0"/>
                </a:lnTo>
                <a:close/>
              </a:path>
              <a:path w="1068070" h="119379">
                <a:moveTo>
                  <a:pt x="79448" y="0"/>
                </a:moveTo>
                <a:lnTo>
                  <a:pt x="60380" y="0"/>
                </a:lnTo>
                <a:lnTo>
                  <a:pt x="60380" y="119324"/>
                </a:lnTo>
                <a:lnTo>
                  <a:pt x="85805" y="119324"/>
                </a:lnTo>
                <a:lnTo>
                  <a:pt x="85805" y="51599"/>
                </a:lnTo>
                <a:lnTo>
                  <a:pt x="82626" y="45149"/>
                </a:lnTo>
                <a:lnTo>
                  <a:pt x="82626" y="35474"/>
                </a:lnTo>
                <a:lnTo>
                  <a:pt x="122351" y="35474"/>
                </a:lnTo>
                <a:lnTo>
                  <a:pt x="79448" y="0"/>
                </a:lnTo>
                <a:close/>
              </a:path>
              <a:path w="1068070" h="119379">
                <a:moveTo>
                  <a:pt x="122351" y="35474"/>
                </a:moveTo>
                <a:lnTo>
                  <a:pt x="82626" y="35474"/>
                </a:lnTo>
                <a:lnTo>
                  <a:pt x="88982" y="41924"/>
                </a:lnTo>
                <a:lnTo>
                  <a:pt x="92160" y="41924"/>
                </a:lnTo>
                <a:lnTo>
                  <a:pt x="92160" y="45149"/>
                </a:lnTo>
                <a:lnTo>
                  <a:pt x="184322" y="119324"/>
                </a:lnTo>
                <a:lnTo>
                  <a:pt x="203390" y="119324"/>
                </a:lnTo>
                <a:lnTo>
                  <a:pt x="203390" y="83849"/>
                </a:lnTo>
                <a:lnTo>
                  <a:pt x="174788" y="83849"/>
                </a:lnTo>
                <a:lnTo>
                  <a:pt x="174788" y="80624"/>
                </a:lnTo>
                <a:lnTo>
                  <a:pt x="168432" y="74174"/>
                </a:lnTo>
                <a:lnTo>
                  <a:pt x="165254" y="74174"/>
                </a:lnTo>
                <a:lnTo>
                  <a:pt x="165254" y="70949"/>
                </a:lnTo>
                <a:lnTo>
                  <a:pt x="122351" y="35474"/>
                </a:lnTo>
                <a:close/>
              </a:path>
              <a:path w="1068070" h="119379">
                <a:moveTo>
                  <a:pt x="203390" y="0"/>
                </a:moveTo>
                <a:lnTo>
                  <a:pt x="174788" y="0"/>
                </a:lnTo>
                <a:lnTo>
                  <a:pt x="174788" y="77399"/>
                </a:lnTo>
                <a:lnTo>
                  <a:pt x="177966" y="83849"/>
                </a:lnTo>
                <a:lnTo>
                  <a:pt x="203390" y="83849"/>
                </a:lnTo>
                <a:lnTo>
                  <a:pt x="203390" y="0"/>
                </a:lnTo>
                <a:close/>
              </a:path>
              <a:path w="1068070" h="119379">
                <a:moveTo>
                  <a:pt x="28601" y="0"/>
                </a:moveTo>
                <a:lnTo>
                  <a:pt x="0" y="0"/>
                </a:lnTo>
                <a:lnTo>
                  <a:pt x="0" y="119324"/>
                </a:lnTo>
                <a:lnTo>
                  <a:pt x="28601" y="119324"/>
                </a:lnTo>
                <a:lnTo>
                  <a:pt x="28601" y="0"/>
                </a:lnTo>
                <a:close/>
              </a:path>
            </a:pathLst>
          </a:custGeom>
          <a:solidFill>
            <a:srgbClr val="504C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algn="ctr">
              <a:lnSpc>
                <a:spcPts val="2270"/>
              </a:lnSpc>
              <a:spcBef>
                <a:spcPts val="125"/>
              </a:spcBef>
            </a:pPr>
            <a:r>
              <a:rPr dirty="0" sz="1950" b="1">
                <a:latin typeface="Calibri"/>
                <a:cs typeface="Calibri"/>
              </a:rPr>
              <a:t>INES</a:t>
            </a:r>
            <a:r>
              <a:rPr dirty="0" sz="1950" spc="5" b="1">
                <a:latin typeface="Calibri"/>
                <a:cs typeface="Calibri"/>
              </a:rPr>
              <a:t> </a:t>
            </a:r>
            <a:r>
              <a:rPr dirty="0" sz="1950" b="1">
                <a:latin typeface="Calibri"/>
                <a:cs typeface="Calibri"/>
              </a:rPr>
              <a:t>-</a:t>
            </a:r>
            <a:r>
              <a:rPr dirty="0" sz="1950" spc="10" b="1">
                <a:latin typeface="Calibri"/>
                <a:cs typeface="Calibri"/>
              </a:rPr>
              <a:t> </a:t>
            </a:r>
            <a:r>
              <a:rPr dirty="0" sz="1950" b="1">
                <a:latin typeface="Calibri"/>
                <a:cs typeface="Calibri"/>
              </a:rPr>
              <a:t>INVESTIȚII</a:t>
            </a:r>
            <a:r>
              <a:rPr dirty="0" sz="1950" spc="10" b="1">
                <a:latin typeface="Calibri"/>
                <a:cs typeface="Calibri"/>
              </a:rPr>
              <a:t> </a:t>
            </a:r>
            <a:r>
              <a:rPr dirty="0" sz="1950" b="1">
                <a:latin typeface="Calibri"/>
                <a:cs typeface="Calibri"/>
              </a:rPr>
              <a:t>NOI</a:t>
            </a:r>
            <a:r>
              <a:rPr dirty="0" sz="1950" spc="10" b="1">
                <a:latin typeface="Calibri"/>
                <a:cs typeface="Calibri"/>
              </a:rPr>
              <a:t> </a:t>
            </a:r>
            <a:r>
              <a:rPr dirty="0" sz="1950" b="1">
                <a:latin typeface="Calibri"/>
                <a:cs typeface="Calibri"/>
              </a:rPr>
              <a:t>ÎN</a:t>
            </a:r>
            <a:r>
              <a:rPr dirty="0" sz="1950" spc="10" b="1">
                <a:latin typeface="Calibri"/>
                <a:cs typeface="Calibri"/>
              </a:rPr>
              <a:t> </a:t>
            </a:r>
            <a:r>
              <a:rPr dirty="0" sz="1950" b="1">
                <a:latin typeface="Calibri"/>
                <a:cs typeface="Calibri"/>
              </a:rPr>
              <a:t>ECONOMIE</a:t>
            </a:r>
            <a:r>
              <a:rPr dirty="0" sz="1950" spc="10" b="1">
                <a:latin typeface="Calibri"/>
                <a:cs typeface="Calibri"/>
              </a:rPr>
              <a:t> </a:t>
            </a:r>
            <a:r>
              <a:rPr dirty="0" sz="1950" spc="-10" b="1">
                <a:latin typeface="Calibri"/>
                <a:cs typeface="Calibri"/>
              </a:rPr>
              <a:t>SOCIALĂ</a:t>
            </a:r>
            <a:endParaRPr sz="1950">
              <a:latin typeface="Calibri"/>
              <a:cs typeface="Calibri"/>
            </a:endParaRPr>
          </a:p>
          <a:p>
            <a:pPr algn="ctr">
              <a:lnSpc>
                <a:spcPts val="2270"/>
              </a:lnSpc>
            </a:pPr>
            <a:r>
              <a:rPr dirty="0" sz="1950" spc="-10">
                <a:latin typeface="Calibri"/>
                <a:cs typeface="Calibri"/>
              </a:rPr>
              <a:t>(</a:t>
            </a:r>
            <a:r>
              <a:rPr dirty="0" sz="1950" spc="-10" b="1">
                <a:solidFill>
                  <a:srgbClr val="FF2600"/>
                </a:solidFill>
                <a:latin typeface="Calibri"/>
                <a:cs typeface="Calibri"/>
              </a:rPr>
              <a:t>PEO/103/PEO_P4/OP4/ESO4.1/PEO_A52/316680</a:t>
            </a:r>
            <a:r>
              <a:rPr dirty="0" sz="1950" spc="-10">
                <a:latin typeface="Calibri"/>
                <a:cs typeface="Calibri"/>
              </a:rPr>
              <a:t>)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pc="-10"/>
              <a:t>As</a:t>
            </a:r>
            <a:r>
              <a:rPr dirty="0" spc="-45"/>
              <a:t> </a:t>
            </a:r>
            <a:r>
              <a:rPr dirty="0"/>
              <a:t>ociația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entru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romovare</a:t>
            </a:r>
            <a:r>
              <a:rPr dirty="0" spc="160"/>
              <a:t> </a:t>
            </a:r>
            <a:r>
              <a:rPr dirty="0" spc="-10"/>
              <a:t>incluzivă</a:t>
            </a:r>
          </a:p>
        </p:txBody>
      </p:sp>
      <p:sp>
        <p:nvSpPr>
          <p:cNvPr id="13" name="object 13" descr=""/>
          <p:cNvSpPr txBox="1"/>
          <p:nvPr/>
        </p:nvSpPr>
        <p:spPr>
          <a:xfrm>
            <a:off x="2098286" y="2901041"/>
            <a:ext cx="8635365" cy="555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3450">
                <a:solidFill>
                  <a:srgbClr val="005493"/>
                </a:solidFill>
                <a:latin typeface="Calibri"/>
                <a:cs typeface="Calibri"/>
              </a:rPr>
              <a:t>Proiectul</a:t>
            </a:r>
            <a:r>
              <a:rPr dirty="0" sz="3450" spc="-20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3450">
                <a:solidFill>
                  <a:srgbClr val="005493"/>
                </a:solidFill>
                <a:latin typeface="Calibri"/>
                <a:cs typeface="Calibri"/>
              </a:rPr>
              <a:t>INES:</a:t>
            </a:r>
            <a:r>
              <a:rPr dirty="0" sz="3450" spc="-20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3450">
                <a:solidFill>
                  <a:srgbClr val="005493"/>
                </a:solidFill>
                <a:latin typeface="Calibri"/>
                <a:cs typeface="Calibri"/>
              </a:rPr>
              <a:t>Investiții</a:t>
            </a:r>
            <a:r>
              <a:rPr dirty="0" sz="3450" spc="-20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3450">
                <a:solidFill>
                  <a:srgbClr val="005493"/>
                </a:solidFill>
                <a:latin typeface="Calibri"/>
                <a:cs typeface="Calibri"/>
              </a:rPr>
              <a:t>Noi</a:t>
            </a:r>
            <a:r>
              <a:rPr dirty="0" sz="3450" spc="-20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3450">
                <a:solidFill>
                  <a:srgbClr val="005493"/>
                </a:solidFill>
                <a:latin typeface="Calibri"/>
                <a:cs typeface="Calibri"/>
              </a:rPr>
              <a:t>în</a:t>
            </a:r>
            <a:r>
              <a:rPr dirty="0" sz="3450" spc="-20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3450">
                <a:solidFill>
                  <a:srgbClr val="005493"/>
                </a:solidFill>
                <a:latin typeface="Calibri"/>
                <a:cs typeface="Calibri"/>
              </a:rPr>
              <a:t>Economie</a:t>
            </a:r>
            <a:r>
              <a:rPr dirty="0" sz="3450" spc="-20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3450" spc="-10">
                <a:solidFill>
                  <a:srgbClr val="005493"/>
                </a:solidFill>
                <a:latin typeface="Calibri"/>
                <a:cs typeface="Calibri"/>
              </a:rPr>
              <a:t>Socială</a:t>
            </a:r>
            <a:endParaRPr sz="34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863921" y="423526"/>
            <a:ext cx="1454785" cy="39560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0"/>
              </a:spcBef>
            </a:pPr>
            <a:r>
              <a:rPr dirty="0" sz="1200" b="1">
                <a:solidFill>
                  <a:srgbClr val="09529E"/>
                </a:solidFill>
                <a:latin typeface="Arial"/>
                <a:cs typeface="Arial"/>
              </a:rPr>
              <a:t>Cofinanțat</a:t>
            </a:r>
            <a:r>
              <a:rPr dirty="0" sz="1200" spc="-65" b="1">
                <a:solidFill>
                  <a:srgbClr val="09529E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09529E"/>
                </a:solidFill>
                <a:latin typeface="Arial"/>
                <a:cs typeface="Arial"/>
              </a:rPr>
              <a:t>de </a:t>
            </a:r>
            <a:r>
              <a:rPr dirty="0" sz="1200" b="1">
                <a:solidFill>
                  <a:srgbClr val="09529E"/>
                </a:solidFill>
                <a:latin typeface="Arial"/>
                <a:cs typeface="Arial"/>
              </a:rPr>
              <a:t>Uniunea</a:t>
            </a:r>
            <a:r>
              <a:rPr dirty="0" sz="1200" spc="-65" b="1">
                <a:solidFill>
                  <a:srgbClr val="09529E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9529E"/>
                </a:solidFill>
                <a:latin typeface="Arial"/>
                <a:cs typeface="Arial"/>
              </a:rPr>
              <a:t>Europeană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42226" y="369283"/>
            <a:ext cx="553131" cy="563261"/>
          </a:xfrm>
          <a:prstGeom prst="rect">
            <a:avLst/>
          </a:prstGeom>
        </p:spPr>
      </p:pic>
      <p:sp>
        <p:nvSpPr>
          <p:cNvPr id="4" name="object 4" descr=""/>
          <p:cNvSpPr/>
          <p:nvPr/>
        </p:nvSpPr>
        <p:spPr>
          <a:xfrm>
            <a:off x="1023937" y="6007100"/>
            <a:ext cx="10144125" cy="6985"/>
          </a:xfrm>
          <a:custGeom>
            <a:avLst/>
            <a:gdLst/>
            <a:ahLst/>
            <a:cxnLst/>
            <a:rect l="l" t="t" r="r" b="b"/>
            <a:pathLst>
              <a:path w="10144125" h="6985">
                <a:moveTo>
                  <a:pt x="10144125" y="6450"/>
                </a:moveTo>
                <a:lnTo>
                  <a:pt x="0" y="6450"/>
                </a:lnTo>
                <a:lnTo>
                  <a:pt x="0" y="0"/>
                </a:lnTo>
                <a:lnTo>
                  <a:pt x="10144125" y="0"/>
                </a:lnTo>
                <a:lnTo>
                  <a:pt x="10144125" y="6450"/>
                </a:lnTo>
                <a:close/>
              </a:path>
            </a:pathLst>
          </a:custGeom>
          <a:solidFill>
            <a:srgbClr val="7B7E8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73540" y="6245850"/>
            <a:ext cx="873945" cy="364322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47690" y="6245749"/>
            <a:ext cx="350571" cy="353337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68641" y="6169659"/>
            <a:ext cx="1503186" cy="447040"/>
          </a:xfrm>
          <a:prstGeom prst="rect">
            <a:avLst/>
          </a:prstGeom>
        </p:spPr>
      </p:pic>
      <p:grpSp>
        <p:nvGrpSpPr>
          <p:cNvPr id="8" name="object 8" descr=""/>
          <p:cNvGrpSpPr/>
          <p:nvPr/>
        </p:nvGrpSpPr>
        <p:grpSpPr>
          <a:xfrm>
            <a:off x="9518687" y="6277999"/>
            <a:ext cx="238760" cy="261620"/>
            <a:chOff x="9518687" y="6277999"/>
            <a:chExt cx="238760" cy="261620"/>
          </a:xfrm>
        </p:grpSpPr>
        <p:sp>
          <p:nvSpPr>
            <p:cNvPr id="9" name="object 9" descr=""/>
            <p:cNvSpPr/>
            <p:nvPr/>
          </p:nvSpPr>
          <p:spPr>
            <a:xfrm>
              <a:off x="9518687" y="6277999"/>
              <a:ext cx="238760" cy="261620"/>
            </a:xfrm>
            <a:custGeom>
              <a:avLst/>
              <a:gdLst/>
              <a:ahLst/>
              <a:cxnLst/>
              <a:rect l="l" t="t" r="r" b="b"/>
              <a:pathLst>
                <a:path w="238759" h="261620">
                  <a:moveTo>
                    <a:pt x="6356" y="35474"/>
                  </a:moveTo>
                  <a:lnTo>
                    <a:pt x="4022" y="42731"/>
                  </a:lnTo>
                  <a:lnTo>
                    <a:pt x="1986" y="49987"/>
                  </a:lnTo>
                  <a:lnTo>
                    <a:pt x="546" y="57243"/>
                  </a:lnTo>
                  <a:lnTo>
                    <a:pt x="0" y="64499"/>
                  </a:lnTo>
                  <a:lnTo>
                    <a:pt x="0" y="196724"/>
                  </a:lnTo>
                  <a:lnTo>
                    <a:pt x="15890" y="238649"/>
                  </a:lnTo>
                  <a:lnTo>
                    <a:pt x="38135" y="254774"/>
                  </a:lnTo>
                  <a:lnTo>
                    <a:pt x="38135" y="257998"/>
                  </a:lnTo>
                  <a:lnTo>
                    <a:pt x="47669" y="257998"/>
                  </a:lnTo>
                  <a:lnTo>
                    <a:pt x="50848" y="261224"/>
                  </a:lnTo>
                  <a:lnTo>
                    <a:pt x="222459" y="261224"/>
                  </a:lnTo>
                  <a:lnTo>
                    <a:pt x="184323" y="219299"/>
                  </a:lnTo>
                  <a:lnTo>
                    <a:pt x="60382" y="219299"/>
                  </a:lnTo>
                  <a:lnTo>
                    <a:pt x="57203" y="216074"/>
                  </a:lnTo>
                  <a:lnTo>
                    <a:pt x="50848" y="212849"/>
                  </a:lnTo>
                  <a:lnTo>
                    <a:pt x="44491" y="206399"/>
                  </a:lnTo>
                  <a:lnTo>
                    <a:pt x="41314" y="199949"/>
                  </a:lnTo>
                  <a:lnTo>
                    <a:pt x="38135" y="199949"/>
                  </a:lnTo>
                  <a:lnTo>
                    <a:pt x="38135" y="193499"/>
                  </a:lnTo>
                  <a:lnTo>
                    <a:pt x="34958" y="190274"/>
                  </a:lnTo>
                  <a:lnTo>
                    <a:pt x="34958" y="70949"/>
                  </a:lnTo>
                  <a:lnTo>
                    <a:pt x="38135" y="70949"/>
                  </a:lnTo>
                  <a:lnTo>
                    <a:pt x="38135" y="67724"/>
                  </a:lnTo>
                  <a:lnTo>
                    <a:pt x="6356" y="35474"/>
                  </a:lnTo>
                  <a:close/>
                </a:path>
                <a:path w="238759" h="261620">
                  <a:moveTo>
                    <a:pt x="238349" y="41924"/>
                  </a:moveTo>
                  <a:lnTo>
                    <a:pt x="203391" y="41924"/>
                  </a:lnTo>
                  <a:lnTo>
                    <a:pt x="203391" y="209624"/>
                  </a:lnTo>
                  <a:lnTo>
                    <a:pt x="238349" y="245099"/>
                  </a:lnTo>
                  <a:lnTo>
                    <a:pt x="238349" y="41924"/>
                  </a:lnTo>
                  <a:close/>
                </a:path>
                <a:path w="238759" h="261620">
                  <a:moveTo>
                    <a:pt x="238349" y="0"/>
                  </a:moveTo>
                  <a:lnTo>
                    <a:pt x="47669" y="0"/>
                  </a:lnTo>
                  <a:lnTo>
                    <a:pt x="47669" y="3224"/>
                  </a:lnTo>
                  <a:lnTo>
                    <a:pt x="38135" y="3224"/>
                  </a:lnTo>
                  <a:lnTo>
                    <a:pt x="31780" y="6450"/>
                  </a:lnTo>
                  <a:lnTo>
                    <a:pt x="25424" y="12899"/>
                  </a:lnTo>
                  <a:lnTo>
                    <a:pt x="19067" y="16124"/>
                  </a:lnTo>
                  <a:lnTo>
                    <a:pt x="50848" y="51599"/>
                  </a:lnTo>
                  <a:lnTo>
                    <a:pt x="50848" y="48374"/>
                  </a:lnTo>
                  <a:lnTo>
                    <a:pt x="54025" y="48374"/>
                  </a:lnTo>
                  <a:lnTo>
                    <a:pt x="54025" y="45149"/>
                  </a:lnTo>
                  <a:lnTo>
                    <a:pt x="57203" y="45149"/>
                  </a:lnTo>
                  <a:lnTo>
                    <a:pt x="60382" y="41924"/>
                  </a:lnTo>
                  <a:lnTo>
                    <a:pt x="238349" y="41924"/>
                  </a:lnTo>
                  <a:lnTo>
                    <a:pt x="238349" y="0"/>
                  </a:lnTo>
                  <a:close/>
                </a:path>
              </a:pathLst>
            </a:custGeom>
            <a:solidFill>
              <a:srgbClr val="6D8BC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569536" y="6339274"/>
              <a:ext cx="133475" cy="138674"/>
            </a:xfrm>
            <a:prstGeom prst="rect">
              <a:avLst/>
            </a:prstGeom>
          </p:spPr>
        </p:pic>
      </p:grpSp>
      <p:sp>
        <p:nvSpPr>
          <p:cNvPr id="11" name="object 11" descr=""/>
          <p:cNvSpPr/>
          <p:nvPr/>
        </p:nvSpPr>
        <p:spPr>
          <a:xfrm>
            <a:off x="9801529" y="6348948"/>
            <a:ext cx="1068070" cy="119380"/>
          </a:xfrm>
          <a:custGeom>
            <a:avLst/>
            <a:gdLst/>
            <a:ahLst/>
            <a:cxnLst/>
            <a:rect l="l" t="t" r="r" b="b"/>
            <a:pathLst>
              <a:path w="1068070" h="119379">
                <a:moveTo>
                  <a:pt x="791317" y="0"/>
                </a:moveTo>
                <a:lnTo>
                  <a:pt x="673732" y="0"/>
                </a:lnTo>
                <a:lnTo>
                  <a:pt x="673732" y="119324"/>
                </a:lnTo>
                <a:lnTo>
                  <a:pt x="699155" y="119324"/>
                </a:lnTo>
                <a:lnTo>
                  <a:pt x="699155" y="74174"/>
                </a:lnTo>
                <a:lnTo>
                  <a:pt x="791317" y="74174"/>
                </a:lnTo>
                <a:lnTo>
                  <a:pt x="800851" y="64499"/>
                </a:lnTo>
                <a:lnTo>
                  <a:pt x="800851" y="54824"/>
                </a:lnTo>
                <a:lnTo>
                  <a:pt x="699155" y="54824"/>
                </a:lnTo>
                <a:lnTo>
                  <a:pt x="699155" y="19349"/>
                </a:lnTo>
                <a:lnTo>
                  <a:pt x="800851" y="19349"/>
                </a:lnTo>
                <a:lnTo>
                  <a:pt x="800851" y="9674"/>
                </a:lnTo>
                <a:lnTo>
                  <a:pt x="794495" y="6449"/>
                </a:lnTo>
                <a:lnTo>
                  <a:pt x="791317" y="0"/>
                </a:lnTo>
                <a:close/>
              </a:path>
              <a:path w="1068070" h="119379">
                <a:moveTo>
                  <a:pt x="756359" y="74174"/>
                </a:moveTo>
                <a:lnTo>
                  <a:pt x="724579" y="74174"/>
                </a:lnTo>
                <a:lnTo>
                  <a:pt x="775427" y="119324"/>
                </a:lnTo>
                <a:lnTo>
                  <a:pt x="800851" y="119324"/>
                </a:lnTo>
                <a:lnTo>
                  <a:pt x="804744" y="112364"/>
                </a:lnTo>
                <a:lnTo>
                  <a:pt x="756359" y="74174"/>
                </a:lnTo>
                <a:close/>
              </a:path>
              <a:path w="1068070" h="119379">
                <a:moveTo>
                  <a:pt x="804744" y="112364"/>
                </a:moveTo>
                <a:lnTo>
                  <a:pt x="800851" y="119324"/>
                </a:lnTo>
                <a:lnTo>
                  <a:pt x="813563" y="119324"/>
                </a:lnTo>
                <a:lnTo>
                  <a:pt x="804744" y="112364"/>
                </a:lnTo>
                <a:close/>
              </a:path>
              <a:path w="1068070" h="119379">
                <a:moveTo>
                  <a:pt x="893013" y="0"/>
                </a:moveTo>
                <a:lnTo>
                  <a:pt x="867589" y="0"/>
                </a:lnTo>
                <a:lnTo>
                  <a:pt x="804744" y="112364"/>
                </a:lnTo>
                <a:lnTo>
                  <a:pt x="813563" y="119324"/>
                </a:lnTo>
                <a:lnTo>
                  <a:pt x="829453" y="119324"/>
                </a:lnTo>
                <a:lnTo>
                  <a:pt x="838987" y="93524"/>
                </a:lnTo>
                <a:lnTo>
                  <a:pt x="947812" y="93524"/>
                </a:lnTo>
                <a:lnTo>
                  <a:pt x="936474" y="74174"/>
                </a:lnTo>
                <a:lnTo>
                  <a:pt x="854877" y="74174"/>
                </a:lnTo>
                <a:lnTo>
                  <a:pt x="880300" y="22574"/>
                </a:lnTo>
                <a:lnTo>
                  <a:pt x="906240" y="22574"/>
                </a:lnTo>
                <a:lnTo>
                  <a:pt x="893013" y="0"/>
                </a:lnTo>
                <a:close/>
              </a:path>
              <a:path w="1068070" h="119379">
                <a:moveTo>
                  <a:pt x="947812" y="93524"/>
                </a:moveTo>
                <a:lnTo>
                  <a:pt x="918437" y="93524"/>
                </a:lnTo>
                <a:lnTo>
                  <a:pt x="931148" y="119324"/>
                </a:lnTo>
                <a:lnTo>
                  <a:pt x="962929" y="119324"/>
                </a:lnTo>
                <a:lnTo>
                  <a:pt x="947812" y="93524"/>
                </a:lnTo>
                <a:close/>
              </a:path>
              <a:path w="1068070" h="119379">
                <a:moveTo>
                  <a:pt x="1013776" y="22574"/>
                </a:moveTo>
                <a:lnTo>
                  <a:pt x="985174" y="22574"/>
                </a:lnTo>
                <a:lnTo>
                  <a:pt x="985174" y="119324"/>
                </a:lnTo>
                <a:lnTo>
                  <a:pt x="1013776" y="119324"/>
                </a:lnTo>
                <a:lnTo>
                  <a:pt x="1013776" y="22574"/>
                </a:lnTo>
                <a:close/>
              </a:path>
              <a:path w="1068070" h="119379">
                <a:moveTo>
                  <a:pt x="906240" y="22574"/>
                </a:moveTo>
                <a:lnTo>
                  <a:pt x="880300" y="22574"/>
                </a:lnTo>
                <a:lnTo>
                  <a:pt x="905725" y="74174"/>
                </a:lnTo>
                <a:lnTo>
                  <a:pt x="936474" y="74174"/>
                </a:lnTo>
                <a:lnTo>
                  <a:pt x="906240" y="22574"/>
                </a:lnTo>
                <a:close/>
              </a:path>
              <a:path w="1068070" h="119379">
                <a:moveTo>
                  <a:pt x="800851" y="19349"/>
                </a:moveTo>
                <a:lnTo>
                  <a:pt x="765893" y="19349"/>
                </a:lnTo>
                <a:lnTo>
                  <a:pt x="769071" y="22574"/>
                </a:lnTo>
                <a:lnTo>
                  <a:pt x="772250" y="22574"/>
                </a:lnTo>
                <a:lnTo>
                  <a:pt x="775427" y="25799"/>
                </a:lnTo>
                <a:lnTo>
                  <a:pt x="775427" y="51599"/>
                </a:lnTo>
                <a:lnTo>
                  <a:pt x="772250" y="54824"/>
                </a:lnTo>
                <a:lnTo>
                  <a:pt x="800851" y="54824"/>
                </a:lnTo>
                <a:lnTo>
                  <a:pt x="800851" y="19349"/>
                </a:lnTo>
                <a:close/>
              </a:path>
              <a:path w="1068070" h="119379">
                <a:moveTo>
                  <a:pt x="1067802" y="0"/>
                </a:moveTo>
                <a:lnTo>
                  <a:pt x="931148" y="0"/>
                </a:lnTo>
                <a:lnTo>
                  <a:pt x="931148" y="22574"/>
                </a:lnTo>
                <a:lnTo>
                  <a:pt x="1067802" y="22574"/>
                </a:lnTo>
                <a:lnTo>
                  <a:pt x="1067802" y="0"/>
                </a:lnTo>
                <a:close/>
              </a:path>
              <a:path w="1068070" h="119379">
                <a:moveTo>
                  <a:pt x="629290" y="100"/>
                </a:moveTo>
                <a:lnTo>
                  <a:pt x="520444" y="100"/>
                </a:lnTo>
                <a:lnTo>
                  <a:pt x="513641" y="806"/>
                </a:lnTo>
                <a:lnTo>
                  <a:pt x="507434" y="2721"/>
                </a:lnTo>
                <a:lnTo>
                  <a:pt x="502121" y="6449"/>
                </a:lnTo>
                <a:lnTo>
                  <a:pt x="502121" y="9674"/>
                </a:lnTo>
                <a:lnTo>
                  <a:pt x="498943" y="19349"/>
                </a:lnTo>
                <a:lnTo>
                  <a:pt x="498943" y="103199"/>
                </a:lnTo>
                <a:lnTo>
                  <a:pt x="502121" y="109649"/>
                </a:lnTo>
                <a:lnTo>
                  <a:pt x="502121" y="116099"/>
                </a:lnTo>
                <a:lnTo>
                  <a:pt x="507434" y="117963"/>
                </a:lnTo>
                <a:lnTo>
                  <a:pt x="513641" y="118921"/>
                </a:lnTo>
                <a:lnTo>
                  <a:pt x="521416" y="119324"/>
                </a:lnTo>
                <a:lnTo>
                  <a:pt x="629240" y="119324"/>
                </a:lnTo>
                <a:lnTo>
                  <a:pt x="638774" y="109649"/>
                </a:lnTo>
                <a:lnTo>
                  <a:pt x="638774" y="99974"/>
                </a:lnTo>
                <a:lnTo>
                  <a:pt x="527545" y="99974"/>
                </a:lnTo>
                <a:lnTo>
                  <a:pt x="527545" y="22574"/>
                </a:lnTo>
                <a:lnTo>
                  <a:pt x="638774" y="22574"/>
                </a:lnTo>
                <a:lnTo>
                  <a:pt x="638774" y="9674"/>
                </a:lnTo>
                <a:lnTo>
                  <a:pt x="632418" y="6449"/>
                </a:lnTo>
                <a:lnTo>
                  <a:pt x="629290" y="100"/>
                </a:lnTo>
                <a:close/>
              </a:path>
              <a:path w="1068070" h="119379">
                <a:moveTo>
                  <a:pt x="638774" y="51599"/>
                </a:moveTo>
                <a:lnTo>
                  <a:pt x="565680" y="51599"/>
                </a:lnTo>
                <a:lnTo>
                  <a:pt x="565680" y="70949"/>
                </a:lnTo>
                <a:lnTo>
                  <a:pt x="613350" y="70949"/>
                </a:lnTo>
                <a:lnTo>
                  <a:pt x="613350" y="99974"/>
                </a:lnTo>
                <a:lnTo>
                  <a:pt x="638774" y="99974"/>
                </a:lnTo>
                <a:lnTo>
                  <a:pt x="638774" y="51599"/>
                </a:lnTo>
                <a:close/>
              </a:path>
              <a:path w="1068070" h="119379">
                <a:moveTo>
                  <a:pt x="638774" y="22574"/>
                </a:moveTo>
                <a:lnTo>
                  <a:pt x="613350" y="22574"/>
                </a:lnTo>
                <a:lnTo>
                  <a:pt x="613350" y="35474"/>
                </a:lnTo>
                <a:lnTo>
                  <a:pt x="638774" y="29024"/>
                </a:lnTo>
                <a:lnTo>
                  <a:pt x="638774" y="22574"/>
                </a:lnTo>
                <a:close/>
              </a:path>
              <a:path w="1068070" h="119379">
                <a:moveTo>
                  <a:pt x="476697" y="0"/>
                </a:moveTo>
                <a:lnTo>
                  <a:pt x="352755" y="0"/>
                </a:lnTo>
                <a:lnTo>
                  <a:pt x="352755" y="119324"/>
                </a:lnTo>
                <a:lnTo>
                  <a:pt x="476697" y="119324"/>
                </a:lnTo>
                <a:lnTo>
                  <a:pt x="476697" y="99974"/>
                </a:lnTo>
                <a:lnTo>
                  <a:pt x="381356" y="99974"/>
                </a:lnTo>
                <a:lnTo>
                  <a:pt x="381356" y="67724"/>
                </a:lnTo>
                <a:lnTo>
                  <a:pt x="435383" y="67724"/>
                </a:lnTo>
                <a:lnTo>
                  <a:pt x="435383" y="48374"/>
                </a:lnTo>
                <a:lnTo>
                  <a:pt x="381356" y="48374"/>
                </a:lnTo>
                <a:lnTo>
                  <a:pt x="381356" y="19349"/>
                </a:lnTo>
                <a:lnTo>
                  <a:pt x="476697" y="19349"/>
                </a:lnTo>
                <a:lnTo>
                  <a:pt x="476697" y="0"/>
                </a:lnTo>
                <a:close/>
              </a:path>
              <a:path w="1068070" h="119379">
                <a:moveTo>
                  <a:pt x="292374" y="22574"/>
                </a:moveTo>
                <a:lnTo>
                  <a:pt x="263772" y="22574"/>
                </a:lnTo>
                <a:lnTo>
                  <a:pt x="263772" y="119324"/>
                </a:lnTo>
                <a:lnTo>
                  <a:pt x="292374" y="119324"/>
                </a:lnTo>
                <a:lnTo>
                  <a:pt x="292374" y="22574"/>
                </a:lnTo>
                <a:close/>
              </a:path>
              <a:path w="1068070" h="119379">
                <a:moveTo>
                  <a:pt x="346400" y="0"/>
                </a:moveTo>
                <a:lnTo>
                  <a:pt x="209746" y="0"/>
                </a:lnTo>
                <a:lnTo>
                  <a:pt x="209746" y="22574"/>
                </a:lnTo>
                <a:lnTo>
                  <a:pt x="346400" y="22574"/>
                </a:lnTo>
                <a:lnTo>
                  <a:pt x="346400" y="0"/>
                </a:lnTo>
                <a:close/>
              </a:path>
              <a:path w="1068070" h="119379">
                <a:moveTo>
                  <a:pt x="79448" y="0"/>
                </a:moveTo>
                <a:lnTo>
                  <a:pt x="60380" y="0"/>
                </a:lnTo>
                <a:lnTo>
                  <a:pt x="60380" y="119324"/>
                </a:lnTo>
                <a:lnTo>
                  <a:pt x="85805" y="119324"/>
                </a:lnTo>
                <a:lnTo>
                  <a:pt x="85805" y="51599"/>
                </a:lnTo>
                <a:lnTo>
                  <a:pt x="82626" y="45149"/>
                </a:lnTo>
                <a:lnTo>
                  <a:pt x="82626" y="35474"/>
                </a:lnTo>
                <a:lnTo>
                  <a:pt x="122351" y="35474"/>
                </a:lnTo>
                <a:lnTo>
                  <a:pt x="79448" y="0"/>
                </a:lnTo>
                <a:close/>
              </a:path>
              <a:path w="1068070" h="119379">
                <a:moveTo>
                  <a:pt x="122351" y="35474"/>
                </a:moveTo>
                <a:lnTo>
                  <a:pt x="82626" y="35474"/>
                </a:lnTo>
                <a:lnTo>
                  <a:pt x="88982" y="41924"/>
                </a:lnTo>
                <a:lnTo>
                  <a:pt x="92160" y="41924"/>
                </a:lnTo>
                <a:lnTo>
                  <a:pt x="92160" y="45149"/>
                </a:lnTo>
                <a:lnTo>
                  <a:pt x="184322" y="119324"/>
                </a:lnTo>
                <a:lnTo>
                  <a:pt x="203390" y="119324"/>
                </a:lnTo>
                <a:lnTo>
                  <a:pt x="203390" y="83849"/>
                </a:lnTo>
                <a:lnTo>
                  <a:pt x="174788" y="83849"/>
                </a:lnTo>
                <a:lnTo>
                  <a:pt x="174788" y="80624"/>
                </a:lnTo>
                <a:lnTo>
                  <a:pt x="168432" y="74174"/>
                </a:lnTo>
                <a:lnTo>
                  <a:pt x="165254" y="74174"/>
                </a:lnTo>
                <a:lnTo>
                  <a:pt x="165254" y="70949"/>
                </a:lnTo>
                <a:lnTo>
                  <a:pt x="122351" y="35474"/>
                </a:lnTo>
                <a:close/>
              </a:path>
              <a:path w="1068070" h="119379">
                <a:moveTo>
                  <a:pt x="203390" y="0"/>
                </a:moveTo>
                <a:lnTo>
                  <a:pt x="174788" y="0"/>
                </a:lnTo>
                <a:lnTo>
                  <a:pt x="174788" y="77399"/>
                </a:lnTo>
                <a:lnTo>
                  <a:pt x="177966" y="83849"/>
                </a:lnTo>
                <a:lnTo>
                  <a:pt x="203390" y="83849"/>
                </a:lnTo>
                <a:lnTo>
                  <a:pt x="203390" y="0"/>
                </a:lnTo>
                <a:close/>
              </a:path>
              <a:path w="1068070" h="119379">
                <a:moveTo>
                  <a:pt x="28601" y="0"/>
                </a:moveTo>
                <a:lnTo>
                  <a:pt x="0" y="0"/>
                </a:lnTo>
                <a:lnTo>
                  <a:pt x="0" y="119324"/>
                </a:lnTo>
                <a:lnTo>
                  <a:pt x="28601" y="119324"/>
                </a:lnTo>
                <a:lnTo>
                  <a:pt x="28601" y="0"/>
                </a:lnTo>
                <a:close/>
              </a:path>
            </a:pathLst>
          </a:custGeom>
          <a:solidFill>
            <a:srgbClr val="504C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4229653" y="763359"/>
            <a:ext cx="3733165" cy="4235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ts val="1545"/>
              </a:lnSpc>
              <a:spcBef>
                <a:spcPts val="135"/>
              </a:spcBef>
            </a:pPr>
            <a:r>
              <a:rPr dirty="0" sz="1350" b="1">
                <a:latin typeface="Calibri"/>
                <a:cs typeface="Calibri"/>
              </a:rPr>
              <a:t>INES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-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INVESTIȚII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NOI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ÎN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ECONOMIE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spc="-10" b="1">
                <a:latin typeface="Calibri"/>
                <a:cs typeface="Calibri"/>
              </a:rPr>
              <a:t>SOCIALĂ</a:t>
            </a:r>
            <a:endParaRPr sz="1350">
              <a:latin typeface="Calibri"/>
              <a:cs typeface="Calibri"/>
            </a:endParaRPr>
          </a:p>
          <a:p>
            <a:pPr algn="ctr">
              <a:lnSpc>
                <a:spcPts val="1545"/>
              </a:lnSpc>
            </a:pPr>
            <a:r>
              <a:rPr dirty="0" sz="1350" spc="-10">
                <a:latin typeface="Calibri"/>
                <a:cs typeface="Calibri"/>
              </a:rPr>
              <a:t>(</a:t>
            </a:r>
            <a:r>
              <a:rPr dirty="0" sz="1350" spc="-10" b="1">
                <a:solidFill>
                  <a:srgbClr val="FF2600"/>
                </a:solidFill>
                <a:latin typeface="Calibri"/>
                <a:cs typeface="Calibri"/>
              </a:rPr>
              <a:t>PEO/103/PEO_P4/OP4/ESO4.1/PEO_A52/316680</a:t>
            </a:r>
            <a:r>
              <a:rPr dirty="0" sz="1350" spc="-10">
                <a:latin typeface="Calibri"/>
                <a:cs typeface="Calibri"/>
              </a:rPr>
              <a:t>)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pc="-10"/>
              <a:t>As</a:t>
            </a:r>
            <a:r>
              <a:rPr dirty="0" spc="-45"/>
              <a:t> </a:t>
            </a:r>
            <a:r>
              <a:rPr dirty="0"/>
              <a:t>ociația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entru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romovare</a:t>
            </a:r>
            <a:r>
              <a:rPr dirty="0" spc="160"/>
              <a:t> </a:t>
            </a:r>
            <a:r>
              <a:rPr dirty="0" spc="-10"/>
              <a:t>incluzivă</a:t>
            </a:r>
          </a:p>
        </p:txBody>
      </p:sp>
      <p:sp>
        <p:nvSpPr>
          <p:cNvPr id="13" name="object 13" descr=""/>
          <p:cNvSpPr txBox="1"/>
          <p:nvPr/>
        </p:nvSpPr>
        <p:spPr>
          <a:xfrm>
            <a:off x="2826522" y="1502846"/>
            <a:ext cx="7076440" cy="33464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R="528955">
              <a:lnSpc>
                <a:spcPct val="100000"/>
              </a:lnSpc>
              <a:spcBef>
                <a:spcPts val="105"/>
              </a:spcBef>
            </a:pPr>
            <a:r>
              <a:rPr dirty="0" sz="2900" spc="-10">
                <a:solidFill>
                  <a:srgbClr val="005493"/>
                </a:solidFill>
                <a:latin typeface="Calibri"/>
                <a:cs typeface="Calibri"/>
              </a:rPr>
              <a:t>Co</a:t>
            </a:r>
            <a:r>
              <a:rPr dirty="0" sz="2900" spc="-10">
                <a:solidFill>
                  <a:srgbClr val="005492"/>
                </a:solidFill>
                <a:latin typeface="Calibri"/>
                <a:cs typeface="Calibri"/>
              </a:rPr>
              <a:t>ntactează-</a:t>
            </a:r>
            <a:r>
              <a:rPr dirty="0" sz="2900" spc="-25">
                <a:solidFill>
                  <a:srgbClr val="005492"/>
                </a:solidFill>
                <a:latin typeface="Calibri"/>
                <a:cs typeface="Calibri"/>
              </a:rPr>
              <a:t>ne</a:t>
            </a:r>
            <a:endParaRPr sz="2900">
              <a:latin typeface="Calibri"/>
              <a:cs typeface="Calibri"/>
            </a:endParaRPr>
          </a:p>
          <a:p>
            <a:pPr algn="ctr" marL="12700" marR="266065">
              <a:lnSpc>
                <a:spcPts val="3579"/>
              </a:lnSpc>
              <a:spcBef>
                <a:spcPts val="2800"/>
              </a:spcBef>
            </a:pPr>
            <a:r>
              <a:rPr dirty="0" sz="3200">
                <a:latin typeface="Calibri"/>
                <a:cs typeface="Calibri"/>
              </a:rPr>
              <a:t>Asociația</a:t>
            </a:r>
            <a:r>
              <a:rPr dirty="0" sz="3200" spc="-9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pentru</a:t>
            </a:r>
            <a:r>
              <a:rPr dirty="0" sz="3200" spc="-9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Dezvoltare</a:t>
            </a:r>
            <a:r>
              <a:rPr dirty="0" sz="3200" spc="-9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și</a:t>
            </a:r>
            <a:r>
              <a:rPr dirty="0" sz="3200" spc="-9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Promovare Socio-Economică</a:t>
            </a:r>
            <a:endParaRPr sz="3200">
              <a:latin typeface="Calibri"/>
              <a:cs typeface="Calibri"/>
            </a:endParaRPr>
          </a:p>
          <a:p>
            <a:pPr algn="ctr" marR="254635">
              <a:lnSpc>
                <a:spcPts val="3504"/>
              </a:lnSpc>
            </a:pPr>
            <a:r>
              <a:rPr dirty="0" sz="3200" spc="-10">
                <a:latin typeface="Calibri"/>
                <a:cs typeface="Calibri"/>
              </a:rPr>
              <a:t>CATALACTICA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170"/>
              </a:spcBef>
            </a:pPr>
            <a:endParaRPr sz="3200">
              <a:latin typeface="Calibri"/>
              <a:cs typeface="Calibri"/>
            </a:endParaRPr>
          </a:p>
          <a:p>
            <a:pPr marL="271780">
              <a:lnSpc>
                <a:spcPct val="100000"/>
              </a:lnSpc>
            </a:pPr>
            <a:r>
              <a:rPr dirty="0" sz="2600" spc="-25">
                <a:solidFill>
                  <a:srgbClr val="005492"/>
                </a:solidFill>
                <a:latin typeface="Calibri"/>
                <a:cs typeface="Calibri"/>
              </a:rPr>
              <a:t>E-</a:t>
            </a:r>
            <a:r>
              <a:rPr dirty="0" sz="2600">
                <a:solidFill>
                  <a:srgbClr val="005492"/>
                </a:solidFill>
                <a:latin typeface="Calibri"/>
                <a:cs typeface="Calibri"/>
              </a:rPr>
              <a:t>mail:</a:t>
            </a:r>
            <a:r>
              <a:rPr dirty="0" sz="2600" spc="-105">
                <a:solidFill>
                  <a:srgbClr val="005492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005492"/>
                </a:solidFill>
                <a:latin typeface="Calibri"/>
                <a:cs typeface="Calibri"/>
                <a:hlinkClick r:id="rId7"/>
              </a:rPr>
              <a:t>proiectines@gmail.com;</a:t>
            </a:r>
            <a:r>
              <a:rPr dirty="0" sz="2600" spc="-105">
                <a:solidFill>
                  <a:srgbClr val="005492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005492"/>
                </a:solidFill>
                <a:latin typeface="Calibri"/>
                <a:cs typeface="Calibri"/>
              </a:rPr>
              <a:t>Tel:</a:t>
            </a:r>
            <a:r>
              <a:rPr dirty="0" sz="2600" spc="-100">
                <a:solidFill>
                  <a:srgbClr val="005492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005492"/>
                </a:solidFill>
                <a:latin typeface="Calibri"/>
                <a:cs typeface="Calibri"/>
              </a:rPr>
              <a:t>031.438.10.06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863921" y="423526"/>
            <a:ext cx="1454785" cy="39560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0"/>
              </a:spcBef>
            </a:pPr>
            <a:r>
              <a:rPr dirty="0" sz="1200" b="1">
                <a:solidFill>
                  <a:srgbClr val="09529E"/>
                </a:solidFill>
                <a:latin typeface="Arial"/>
                <a:cs typeface="Arial"/>
              </a:rPr>
              <a:t>Cofinanțat</a:t>
            </a:r>
            <a:r>
              <a:rPr dirty="0" sz="1200" spc="-65" b="1">
                <a:solidFill>
                  <a:srgbClr val="09529E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09529E"/>
                </a:solidFill>
                <a:latin typeface="Arial"/>
                <a:cs typeface="Arial"/>
              </a:rPr>
              <a:t>de </a:t>
            </a:r>
            <a:r>
              <a:rPr dirty="0" sz="1200" b="1">
                <a:solidFill>
                  <a:srgbClr val="09529E"/>
                </a:solidFill>
                <a:latin typeface="Arial"/>
                <a:cs typeface="Arial"/>
              </a:rPr>
              <a:t>Uniunea</a:t>
            </a:r>
            <a:r>
              <a:rPr dirty="0" sz="1200" spc="-65" b="1">
                <a:solidFill>
                  <a:srgbClr val="09529E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9529E"/>
                </a:solidFill>
                <a:latin typeface="Arial"/>
                <a:cs typeface="Arial"/>
              </a:rPr>
              <a:t>Europeană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42226" y="369283"/>
            <a:ext cx="553131" cy="563261"/>
          </a:xfrm>
          <a:prstGeom prst="rect">
            <a:avLst/>
          </a:prstGeom>
        </p:spPr>
      </p:pic>
      <p:sp>
        <p:nvSpPr>
          <p:cNvPr id="4" name="object 4" descr=""/>
          <p:cNvSpPr/>
          <p:nvPr/>
        </p:nvSpPr>
        <p:spPr>
          <a:xfrm>
            <a:off x="1023937" y="6007100"/>
            <a:ext cx="10144125" cy="6985"/>
          </a:xfrm>
          <a:custGeom>
            <a:avLst/>
            <a:gdLst/>
            <a:ahLst/>
            <a:cxnLst/>
            <a:rect l="l" t="t" r="r" b="b"/>
            <a:pathLst>
              <a:path w="10144125" h="6985">
                <a:moveTo>
                  <a:pt x="10144125" y="6450"/>
                </a:moveTo>
                <a:lnTo>
                  <a:pt x="0" y="6450"/>
                </a:lnTo>
                <a:lnTo>
                  <a:pt x="0" y="0"/>
                </a:lnTo>
                <a:lnTo>
                  <a:pt x="10144125" y="0"/>
                </a:lnTo>
                <a:lnTo>
                  <a:pt x="10144125" y="6450"/>
                </a:lnTo>
                <a:close/>
              </a:path>
            </a:pathLst>
          </a:custGeom>
          <a:solidFill>
            <a:srgbClr val="7B7E8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73540" y="6245850"/>
            <a:ext cx="873945" cy="364322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47690" y="6245749"/>
            <a:ext cx="350571" cy="353337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68641" y="6169659"/>
            <a:ext cx="1503186" cy="447040"/>
          </a:xfrm>
          <a:prstGeom prst="rect">
            <a:avLst/>
          </a:prstGeom>
        </p:spPr>
      </p:pic>
      <p:grpSp>
        <p:nvGrpSpPr>
          <p:cNvPr id="8" name="object 8" descr=""/>
          <p:cNvGrpSpPr/>
          <p:nvPr/>
        </p:nvGrpSpPr>
        <p:grpSpPr>
          <a:xfrm>
            <a:off x="9518687" y="6277999"/>
            <a:ext cx="238760" cy="261620"/>
            <a:chOff x="9518687" y="6277999"/>
            <a:chExt cx="238760" cy="261620"/>
          </a:xfrm>
        </p:grpSpPr>
        <p:sp>
          <p:nvSpPr>
            <p:cNvPr id="9" name="object 9" descr=""/>
            <p:cNvSpPr/>
            <p:nvPr/>
          </p:nvSpPr>
          <p:spPr>
            <a:xfrm>
              <a:off x="9518687" y="6277999"/>
              <a:ext cx="238760" cy="261620"/>
            </a:xfrm>
            <a:custGeom>
              <a:avLst/>
              <a:gdLst/>
              <a:ahLst/>
              <a:cxnLst/>
              <a:rect l="l" t="t" r="r" b="b"/>
              <a:pathLst>
                <a:path w="238759" h="261620">
                  <a:moveTo>
                    <a:pt x="6356" y="35474"/>
                  </a:moveTo>
                  <a:lnTo>
                    <a:pt x="4022" y="42731"/>
                  </a:lnTo>
                  <a:lnTo>
                    <a:pt x="1986" y="49987"/>
                  </a:lnTo>
                  <a:lnTo>
                    <a:pt x="546" y="57243"/>
                  </a:lnTo>
                  <a:lnTo>
                    <a:pt x="0" y="64499"/>
                  </a:lnTo>
                  <a:lnTo>
                    <a:pt x="0" y="196724"/>
                  </a:lnTo>
                  <a:lnTo>
                    <a:pt x="15890" y="238649"/>
                  </a:lnTo>
                  <a:lnTo>
                    <a:pt x="38135" y="254774"/>
                  </a:lnTo>
                  <a:lnTo>
                    <a:pt x="38135" y="257998"/>
                  </a:lnTo>
                  <a:lnTo>
                    <a:pt x="47669" y="257998"/>
                  </a:lnTo>
                  <a:lnTo>
                    <a:pt x="50848" y="261224"/>
                  </a:lnTo>
                  <a:lnTo>
                    <a:pt x="222459" y="261224"/>
                  </a:lnTo>
                  <a:lnTo>
                    <a:pt x="184323" y="219299"/>
                  </a:lnTo>
                  <a:lnTo>
                    <a:pt x="60382" y="219299"/>
                  </a:lnTo>
                  <a:lnTo>
                    <a:pt x="57203" y="216074"/>
                  </a:lnTo>
                  <a:lnTo>
                    <a:pt x="50848" y="212849"/>
                  </a:lnTo>
                  <a:lnTo>
                    <a:pt x="44491" y="206399"/>
                  </a:lnTo>
                  <a:lnTo>
                    <a:pt x="41314" y="199949"/>
                  </a:lnTo>
                  <a:lnTo>
                    <a:pt x="38135" y="199949"/>
                  </a:lnTo>
                  <a:lnTo>
                    <a:pt x="38135" y="193499"/>
                  </a:lnTo>
                  <a:lnTo>
                    <a:pt x="34958" y="190274"/>
                  </a:lnTo>
                  <a:lnTo>
                    <a:pt x="34958" y="70949"/>
                  </a:lnTo>
                  <a:lnTo>
                    <a:pt x="38135" y="70949"/>
                  </a:lnTo>
                  <a:lnTo>
                    <a:pt x="38135" y="67724"/>
                  </a:lnTo>
                  <a:lnTo>
                    <a:pt x="6356" y="35474"/>
                  </a:lnTo>
                  <a:close/>
                </a:path>
                <a:path w="238759" h="261620">
                  <a:moveTo>
                    <a:pt x="238349" y="41924"/>
                  </a:moveTo>
                  <a:lnTo>
                    <a:pt x="203391" y="41924"/>
                  </a:lnTo>
                  <a:lnTo>
                    <a:pt x="203391" y="209624"/>
                  </a:lnTo>
                  <a:lnTo>
                    <a:pt x="238349" y="245099"/>
                  </a:lnTo>
                  <a:lnTo>
                    <a:pt x="238349" y="41924"/>
                  </a:lnTo>
                  <a:close/>
                </a:path>
                <a:path w="238759" h="261620">
                  <a:moveTo>
                    <a:pt x="238349" y="0"/>
                  </a:moveTo>
                  <a:lnTo>
                    <a:pt x="47669" y="0"/>
                  </a:lnTo>
                  <a:lnTo>
                    <a:pt x="47669" y="3224"/>
                  </a:lnTo>
                  <a:lnTo>
                    <a:pt x="38135" y="3224"/>
                  </a:lnTo>
                  <a:lnTo>
                    <a:pt x="31780" y="6450"/>
                  </a:lnTo>
                  <a:lnTo>
                    <a:pt x="25424" y="12899"/>
                  </a:lnTo>
                  <a:lnTo>
                    <a:pt x="19067" y="16124"/>
                  </a:lnTo>
                  <a:lnTo>
                    <a:pt x="50848" y="51599"/>
                  </a:lnTo>
                  <a:lnTo>
                    <a:pt x="50848" y="48374"/>
                  </a:lnTo>
                  <a:lnTo>
                    <a:pt x="54025" y="48374"/>
                  </a:lnTo>
                  <a:lnTo>
                    <a:pt x="54025" y="45149"/>
                  </a:lnTo>
                  <a:lnTo>
                    <a:pt x="57203" y="45149"/>
                  </a:lnTo>
                  <a:lnTo>
                    <a:pt x="60382" y="41924"/>
                  </a:lnTo>
                  <a:lnTo>
                    <a:pt x="238349" y="41924"/>
                  </a:lnTo>
                  <a:lnTo>
                    <a:pt x="238349" y="0"/>
                  </a:lnTo>
                  <a:close/>
                </a:path>
              </a:pathLst>
            </a:custGeom>
            <a:solidFill>
              <a:srgbClr val="6D8BC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569536" y="6339274"/>
              <a:ext cx="133475" cy="138674"/>
            </a:xfrm>
            <a:prstGeom prst="rect">
              <a:avLst/>
            </a:prstGeom>
          </p:spPr>
        </p:pic>
      </p:grpSp>
      <p:sp>
        <p:nvSpPr>
          <p:cNvPr id="11" name="object 11" descr=""/>
          <p:cNvSpPr/>
          <p:nvPr/>
        </p:nvSpPr>
        <p:spPr>
          <a:xfrm>
            <a:off x="9801529" y="6348948"/>
            <a:ext cx="1068070" cy="119380"/>
          </a:xfrm>
          <a:custGeom>
            <a:avLst/>
            <a:gdLst/>
            <a:ahLst/>
            <a:cxnLst/>
            <a:rect l="l" t="t" r="r" b="b"/>
            <a:pathLst>
              <a:path w="1068070" h="119379">
                <a:moveTo>
                  <a:pt x="791317" y="0"/>
                </a:moveTo>
                <a:lnTo>
                  <a:pt x="673732" y="0"/>
                </a:lnTo>
                <a:lnTo>
                  <a:pt x="673732" y="119324"/>
                </a:lnTo>
                <a:lnTo>
                  <a:pt x="699155" y="119324"/>
                </a:lnTo>
                <a:lnTo>
                  <a:pt x="699155" y="74174"/>
                </a:lnTo>
                <a:lnTo>
                  <a:pt x="791317" y="74174"/>
                </a:lnTo>
                <a:lnTo>
                  <a:pt x="800851" y="64499"/>
                </a:lnTo>
                <a:lnTo>
                  <a:pt x="800851" y="54824"/>
                </a:lnTo>
                <a:lnTo>
                  <a:pt x="699155" y="54824"/>
                </a:lnTo>
                <a:lnTo>
                  <a:pt x="699155" y="19349"/>
                </a:lnTo>
                <a:lnTo>
                  <a:pt x="800851" y="19349"/>
                </a:lnTo>
                <a:lnTo>
                  <a:pt x="800851" y="9674"/>
                </a:lnTo>
                <a:lnTo>
                  <a:pt x="794495" y="6449"/>
                </a:lnTo>
                <a:lnTo>
                  <a:pt x="791317" y="0"/>
                </a:lnTo>
                <a:close/>
              </a:path>
              <a:path w="1068070" h="119379">
                <a:moveTo>
                  <a:pt x="756359" y="74174"/>
                </a:moveTo>
                <a:lnTo>
                  <a:pt x="724579" y="74174"/>
                </a:lnTo>
                <a:lnTo>
                  <a:pt x="775427" y="119324"/>
                </a:lnTo>
                <a:lnTo>
                  <a:pt x="800851" y="119324"/>
                </a:lnTo>
                <a:lnTo>
                  <a:pt x="804744" y="112364"/>
                </a:lnTo>
                <a:lnTo>
                  <a:pt x="756359" y="74174"/>
                </a:lnTo>
                <a:close/>
              </a:path>
              <a:path w="1068070" h="119379">
                <a:moveTo>
                  <a:pt x="804744" y="112364"/>
                </a:moveTo>
                <a:lnTo>
                  <a:pt x="800851" y="119324"/>
                </a:lnTo>
                <a:lnTo>
                  <a:pt x="813563" y="119324"/>
                </a:lnTo>
                <a:lnTo>
                  <a:pt x="804744" y="112364"/>
                </a:lnTo>
                <a:close/>
              </a:path>
              <a:path w="1068070" h="119379">
                <a:moveTo>
                  <a:pt x="893013" y="0"/>
                </a:moveTo>
                <a:lnTo>
                  <a:pt x="867589" y="0"/>
                </a:lnTo>
                <a:lnTo>
                  <a:pt x="804744" y="112364"/>
                </a:lnTo>
                <a:lnTo>
                  <a:pt x="813563" y="119324"/>
                </a:lnTo>
                <a:lnTo>
                  <a:pt x="829453" y="119324"/>
                </a:lnTo>
                <a:lnTo>
                  <a:pt x="838987" y="93524"/>
                </a:lnTo>
                <a:lnTo>
                  <a:pt x="947812" y="93524"/>
                </a:lnTo>
                <a:lnTo>
                  <a:pt x="936474" y="74174"/>
                </a:lnTo>
                <a:lnTo>
                  <a:pt x="854877" y="74174"/>
                </a:lnTo>
                <a:lnTo>
                  <a:pt x="880300" y="22574"/>
                </a:lnTo>
                <a:lnTo>
                  <a:pt x="906240" y="22574"/>
                </a:lnTo>
                <a:lnTo>
                  <a:pt x="893013" y="0"/>
                </a:lnTo>
                <a:close/>
              </a:path>
              <a:path w="1068070" h="119379">
                <a:moveTo>
                  <a:pt x="947812" y="93524"/>
                </a:moveTo>
                <a:lnTo>
                  <a:pt x="918437" y="93524"/>
                </a:lnTo>
                <a:lnTo>
                  <a:pt x="931148" y="119324"/>
                </a:lnTo>
                <a:lnTo>
                  <a:pt x="962929" y="119324"/>
                </a:lnTo>
                <a:lnTo>
                  <a:pt x="947812" y="93524"/>
                </a:lnTo>
                <a:close/>
              </a:path>
              <a:path w="1068070" h="119379">
                <a:moveTo>
                  <a:pt x="1013776" y="22574"/>
                </a:moveTo>
                <a:lnTo>
                  <a:pt x="985174" y="22574"/>
                </a:lnTo>
                <a:lnTo>
                  <a:pt x="985174" y="119324"/>
                </a:lnTo>
                <a:lnTo>
                  <a:pt x="1013776" y="119324"/>
                </a:lnTo>
                <a:lnTo>
                  <a:pt x="1013776" y="22574"/>
                </a:lnTo>
                <a:close/>
              </a:path>
              <a:path w="1068070" h="119379">
                <a:moveTo>
                  <a:pt x="906240" y="22574"/>
                </a:moveTo>
                <a:lnTo>
                  <a:pt x="880300" y="22574"/>
                </a:lnTo>
                <a:lnTo>
                  <a:pt x="905725" y="74174"/>
                </a:lnTo>
                <a:lnTo>
                  <a:pt x="936474" y="74174"/>
                </a:lnTo>
                <a:lnTo>
                  <a:pt x="906240" y="22574"/>
                </a:lnTo>
                <a:close/>
              </a:path>
              <a:path w="1068070" h="119379">
                <a:moveTo>
                  <a:pt x="800851" y="19349"/>
                </a:moveTo>
                <a:lnTo>
                  <a:pt x="765893" y="19349"/>
                </a:lnTo>
                <a:lnTo>
                  <a:pt x="769071" y="22574"/>
                </a:lnTo>
                <a:lnTo>
                  <a:pt x="772250" y="22574"/>
                </a:lnTo>
                <a:lnTo>
                  <a:pt x="775427" y="25799"/>
                </a:lnTo>
                <a:lnTo>
                  <a:pt x="775427" y="51599"/>
                </a:lnTo>
                <a:lnTo>
                  <a:pt x="772250" y="54824"/>
                </a:lnTo>
                <a:lnTo>
                  <a:pt x="800851" y="54824"/>
                </a:lnTo>
                <a:lnTo>
                  <a:pt x="800851" y="19349"/>
                </a:lnTo>
                <a:close/>
              </a:path>
              <a:path w="1068070" h="119379">
                <a:moveTo>
                  <a:pt x="1067802" y="0"/>
                </a:moveTo>
                <a:lnTo>
                  <a:pt x="931148" y="0"/>
                </a:lnTo>
                <a:lnTo>
                  <a:pt x="931148" y="22574"/>
                </a:lnTo>
                <a:lnTo>
                  <a:pt x="1067802" y="22574"/>
                </a:lnTo>
                <a:lnTo>
                  <a:pt x="1067802" y="0"/>
                </a:lnTo>
                <a:close/>
              </a:path>
              <a:path w="1068070" h="119379">
                <a:moveTo>
                  <a:pt x="629290" y="100"/>
                </a:moveTo>
                <a:lnTo>
                  <a:pt x="520444" y="100"/>
                </a:lnTo>
                <a:lnTo>
                  <a:pt x="513641" y="806"/>
                </a:lnTo>
                <a:lnTo>
                  <a:pt x="507434" y="2721"/>
                </a:lnTo>
                <a:lnTo>
                  <a:pt x="502121" y="6449"/>
                </a:lnTo>
                <a:lnTo>
                  <a:pt x="502121" y="9674"/>
                </a:lnTo>
                <a:lnTo>
                  <a:pt x="498943" y="19349"/>
                </a:lnTo>
                <a:lnTo>
                  <a:pt x="498943" y="103199"/>
                </a:lnTo>
                <a:lnTo>
                  <a:pt x="502121" y="109649"/>
                </a:lnTo>
                <a:lnTo>
                  <a:pt x="502121" y="116099"/>
                </a:lnTo>
                <a:lnTo>
                  <a:pt x="507434" y="117963"/>
                </a:lnTo>
                <a:lnTo>
                  <a:pt x="513641" y="118921"/>
                </a:lnTo>
                <a:lnTo>
                  <a:pt x="521416" y="119324"/>
                </a:lnTo>
                <a:lnTo>
                  <a:pt x="629240" y="119324"/>
                </a:lnTo>
                <a:lnTo>
                  <a:pt x="638774" y="109649"/>
                </a:lnTo>
                <a:lnTo>
                  <a:pt x="638774" y="99974"/>
                </a:lnTo>
                <a:lnTo>
                  <a:pt x="527545" y="99974"/>
                </a:lnTo>
                <a:lnTo>
                  <a:pt x="527545" y="22574"/>
                </a:lnTo>
                <a:lnTo>
                  <a:pt x="638774" y="22574"/>
                </a:lnTo>
                <a:lnTo>
                  <a:pt x="638774" y="9674"/>
                </a:lnTo>
                <a:lnTo>
                  <a:pt x="632418" y="6449"/>
                </a:lnTo>
                <a:lnTo>
                  <a:pt x="629290" y="100"/>
                </a:lnTo>
                <a:close/>
              </a:path>
              <a:path w="1068070" h="119379">
                <a:moveTo>
                  <a:pt x="638774" y="51599"/>
                </a:moveTo>
                <a:lnTo>
                  <a:pt x="565680" y="51599"/>
                </a:lnTo>
                <a:lnTo>
                  <a:pt x="565680" y="70949"/>
                </a:lnTo>
                <a:lnTo>
                  <a:pt x="613350" y="70949"/>
                </a:lnTo>
                <a:lnTo>
                  <a:pt x="613350" y="99974"/>
                </a:lnTo>
                <a:lnTo>
                  <a:pt x="638774" y="99974"/>
                </a:lnTo>
                <a:lnTo>
                  <a:pt x="638774" y="51599"/>
                </a:lnTo>
                <a:close/>
              </a:path>
              <a:path w="1068070" h="119379">
                <a:moveTo>
                  <a:pt x="638774" y="22574"/>
                </a:moveTo>
                <a:lnTo>
                  <a:pt x="613350" y="22574"/>
                </a:lnTo>
                <a:lnTo>
                  <a:pt x="613350" y="35474"/>
                </a:lnTo>
                <a:lnTo>
                  <a:pt x="638774" y="29024"/>
                </a:lnTo>
                <a:lnTo>
                  <a:pt x="638774" y="22574"/>
                </a:lnTo>
                <a:close/>
              </a:path>
              <a:path w="1068070" h="119379">
                <a:moveTo>
                  <a:pt x="476697" y="0"/>
                </a:moveTo>
                <a:lnTo>
                  <a:pt x="352755" y="0"/>
                </a:lnTo>
                <a:lnTo>
                  <a:pt x="352755" y="119324"/>
                </a:lnTo>
                <a:lnTo>
                  <a:pt x="476697" y="119324"/>
                </a:lnTo>
                <a:lnTo>
                  <a:pt x="476697" y="99974"/>
                </a:lnTo>
                <a:lnTo>
                  <a:pt x="381356" y="99974"/>
                </a:lnTo>
                <a:lnTo>
                  <a:pt x="381356" y="67724"/>
                </a:lnTo>
                <a:lnTo>
                  <a:pt x="435383" y="67724"/>
                </a:lnTo>
                <a:lnTo>
                  <a:pt x="435383" y="48374"/>
                </a:lnTo>
                <a:lnTo>
                  <a:pt x="381356" y="48374"/>
                </a:lnTo>
                <a:lnTo>
                  <a:pt x="381356" y="19349"/>
                </a:lnTo>
                <a:lnTo>
                  <a:pt x="476697" y="19349"/>
                </a:lnTo>
                <a:lnTo>
                  <a:pt x="476697" y="0"/>
                </a:lnTo>
                <a:close/>
              </a:path>
              <a:path w="1068070" h="119379">
                <a:moveTo>
                  <a:pt x="292374" y="22574"/>
                </a:moveTo>
                <a:lnTo>
                  <a:pt x="263772" y="22574"/>
                </a:lnTo>
                <a:lnTo>
                  <a:pt x="263772" y="119324"/>
                </a:lnTo>
                <a:lnTo>
                  <a:pt x="292374" y="119324"/>
                </a:lnTo>
                <a:lnTo>
                  <a:pt x="292374" y="22574"/>
                </a:lnTo>
                <a:close/>
              </a:path>
              <a:path w="1068070" h="119379">
                <a:moveTo>
                  <a:pt x="346400" y="0"/>
                </a:moveTo>
                <a:lnTo>
                  <a:pt x="209746" y="0"/>
                </a:lnTo>
                <a:lnTo>
                  <a:pt x="209746" y="22574"/>
                </a:lnTo>
                <a:lnTo>
                  <a:pt x="346400" y="22574"/>
                </a:lnTo>
                <a:lnTo>
                  <a:pt x="346400" y="0"/>
                </a:lnTo>
                <a:close/>
              </a:path>
              <a:path w="1068070" h="119379">
                <a:moveTo>
                  <a:pt x="79448" y="0"/>
                </a:moveTo>
                <a:lnTo>
                  <a:pt x="60380" y="0"/>
                </a:lnTo>
                <a:lnTo>
                  <a:pt x="60380" y="119324"/>
                </a:lnTo>
                <a:lnTo>
                  <a:pt x="85805" y="119324"/>
                </a:lnTo>
                <a:lnTo>
                  <a:pt x="85805" y="51599"/>
                </a:lnTo>
                <a:lnTo>
                  <a:pt x="82626" y="45149"/>
                </a:lnTo>
                <a:lnTo>
                  <a:pt x="82626" y="35474"/>
                </a:lnTo>
                <a:lnTo>
                  <a:pt x="122351" y="35474"/>
                </a:lnTo>
                <a:lnTo>
                  <a:pt x="79448" y="0"/>
                </a:lnTo>
                <a:close/>
              </a:path>
              <a:path w="1068070" h="119379">
                <a:moveTo>
                  <a:pt x="122351" y="35474"/>
                </a:moveTo>
                <a:lnTo>
                  <a:pt x="82626" y="35474"/>
                </a:lnTo>
                <a:lnTo>
                  <a:pt x="88982" y="41924"/>
                </a:lnTo>
                <a:lnTo>
                  <a:pt x="92160" y="41924"/>
                </a:lnTo>
                <a:lnTo>
                  <a:pt x="92160" y="45149"/>
                </a:lnTo>
                <a:lnTo>
                  <a:pt x="184322" y="119324"/>
                </a:lnTo>
                <a:lnTo>
                  <a:pt x="203390" y="119324"/>
                </a:lnTo>
                <a:lnTo>
                  <a:pt x="203390" y="83849"/>
                </a:lnTo>
                <a:lnTo>
                  <a:pt x="174788" y="83849"/>
                </a:lnTo>
                <a:lnTo>
                  <a:pt x="174788" y="80624"/>
                </a:lnTo>
                <a:lnTo>
                  <a:pt x="168432" y="74174"/>
                </a:lnTo>
                <a:lnTo>
                  <a:pt x="165254" y="74174"/>
                </a:lnTo>
                <a:lnTo>
                  <a:pt x="165254" y="70949"/>
                </a:lnTo>
                <a:lnTo>
                  <a:pt x="122351" y="35474"/>
                </a:lnTo>
                <a:close/>
              </a:path>
              <a:path w="1068070" h="119379">
                <a:moveTo>
                  <a:pt x="203390" y="0"/>
                </a:moveTo>
                <a:lnTo>
                  <a:pt x="174788" y="0"/>
                </a:lnTo>
                <a:lnTo>
                  <a:pt x="174788" y="77399"/>
                </a:lnTo>
                <a:lnTo>
                  <a:pt x="177966" y="83849"/>
                </a:lnTo>
                <a:lnTo>
                  <a:pt x="203390" y="83849"/>
                </a:lnTo>
                <a:lnTo>
                  <a:pt x="203390" y="0"/>
                </a:lnTo>
                <a:close/>
              </a:path>
              <a:path w="1068070" h="119379">
                <a:moveTo>
                  <a:pt x="28601" y="0"/>
                </a:moveTo>
                <a:lnTo>
                  <a:pt x="0" y="0"/>
                </a:lnTo>
                <a:lnTo>
                  <a:pt x="0" y="119324"/>
                </a:lnTo>
                <a:lnTo>
                  <a:pt x="28601" y="119324"/>
                </a:lnTo>
                <a:lnTo>
                  <a:pt x="28601" y="0"/>
                </a:lnTo>
                <a:close/>
              </a:path>
            </a:pathLst>
          </a:custGeom>
          <a:solidFill>
            <a:srgbClr val="504C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4229653" y="763359"/>
            <a:ext cx="3733165" cy="4235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ts val="1545"/>
              </a:lnSpc>
              <a:spcBef>
                <a:spcPts val="135"/>
              </a:spcBef>
            </a:pPr>
            <a:r>
              <a:rPr dirty="0" sz="1350" b="1">
                <a:latin typeface="Calibri"/>
                <a:cs typeface="Calibri"/>
              </a:rPr>
              <a:t>INES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-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INVESTIȚII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NOI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ÎN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ECONOMIE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spc="-10" b="1">
                <a:latin typeface="Calibri"/>
                <a:cs typeface="Calibri"/>
              </a:rPr>
              <a:t>SOCIALĂ</a:t>
            </a:r>
            <a:endParaRPr sz="1350">
              <a:latin typeface="Calibri"/>
              <a:cs typeface="Calibri"/>
            </a:endParaRPr>
          </a:p>
          <a:p>
            <a:pPr algn="ctr">
              <a:lnSpc>
                <a:spcPts val="1545"/>
              </a:lnSpc>
            </a:pPr>
            <a:r>
              <a:rPr dirty="0" sz="1350" spc="-10">
                <a:latin typeface="Calibri"/>
                <a:cs typeface="Calibri"/>
              </a:rPr>
              <a:t>(</a:t>
            </a:r>
            <a:r>
              <a:rPr dirty="0" sz="1350" spc="-10" b="1">
                <a:solidFill>
                  <a:srgbClr val="FF2600"/>
                </a:solidFill>
                <a:latin typeface="Calibri"/>
                <a:cs typeface="Calibri"/>
              </a:rPr>
              <a:t>PEO/103/PEO_P4/OP4/ESO4.1/PEO_A52/316680</a:t>
            </a:r>
            <a:r>
              <a:rPr dirty="0" sz="1350" spc="-10">
                <a:latin typeface="Calibri"/>
                <a:cs typeface="Calibri"/>
              </a:rPr>
              <a:t>)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pc="-10"/>
              <a:t>As</a:t>
            </a:r>
            <a:r>
              <a:rPr dirty="0" spc="-45"/>
              <a:t> </a:t>
            </a:r>
            <a:r>
              <a:rPr dirty="0"/>
              <a:t>ociația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entru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romovare</a:t>
            </a:r>
            <a:r>
              <a:rPr dirty="0" spc="160"/>
              <a:t> </a:t>
            </a:r>
            <a:r>
              <a:rPr dirty="0" spc="-10"/>
              <a:t>incluzivă</a:t>
            </a:r>
          </a:p>
        </p:txBody>
      </p:sp>
      <p:sp>
        <p:nvSpPr>
          <p:cNvPr id="13" name="object 13" descr=""/>
          <p:cNvSpPr txBox="1"/>
          <p:nvPr/>
        </p:nvSpPr>
        <p:spPr>
          <a:xfrm>
            <a:off x="1147005" y="1502846"/>
            <a:ext cx="9937750" cy="22663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627380">
              <a:lnSpc>
                <a:spcPct val="100000"/>
              </a:lnSpc>
              <a:spcBef>
                <a:spcPts val="105"/>
              </a:spcBef>
            </a:pPr>
            <a:r>
              <a:rPr dirty="0" sz="2900" spc="-10">
                <a:solidFill>
                  <a:srgbClr val="005493"/>
                </a:solidFill>
                <a:latin typeface="Calibri"/>
                <a:cs typeface="Calibri"/>
              </a:rPr>
              <a:t>Antreprenoriat</a:t>
            </a:r>
            <a:r>
              <a:rPr dirty="0" sz="2900" spc="-50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2900">
                <a:solidFill>
                  <a:srgbClr val="005493"/>
                </a:solidFill>
                <a:latin typeface="Calibri"/>
                <a:cs typeface="Calibri"/>
              </a:rPr>
              <a:t>cu</a:t>
            </a:r>
            <a:r>
              <a:rPr dirty="0" sz="2900" spc="-45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2900">
                <a:solidFill>
                  <a:srgbClr val="005493"/>
                </a:solidFill>
                <a:latin typeface="Calibri"/>
                <a:cs typeface="Calibri"/>
              </a:rPr>
              <a:t>Impact:</a:t>
            </a:r>
            <a:r>
              <a:rPr dirty="0" sz="2900" spc="-45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2900">
                <a:solidFill>
                  <a:srgbClr val="005493"/>
                </a:solidFill>
                <a:latin typeface="Calibri"/>
                <a:cs typeface="Calibri"/>
              </a:rPr>
              <a:t>Finanțăm</a:t>
            </a:r>
            <a:r>
              <a:rPr dirty="0" sz="2900" spc="-45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2900" spc="-10">
                <a:solidFill>
                  <a:srgbClr val="005493"/>
                </a:solidFill>
                <a:latin typeface="Calibri"/>
                <a:cs typeface="Calibri"/>
              </a:rPr>
              <a:t>Viitorul</a:t>
            </a:r>
            <a:endParaRPr sz="29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2550"/>
              </a:spcBef>
              <a:buFont typeface="Arial MT"/>
              <a:buChar char="•"/>
              <a:tabLst>
                <a:tab pos="240665" algn="l"/>
              </a:tabLst>
            </a:pPr>
            <a:r>
              <a:rPr dirty="0" sz="2800">
                <a:latin typeface="Calibri"/>
                <a:cs typeface="Calibri"/>
              </a:rPr>
              <a:t>Program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finanțat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prin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FSE+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60"/>
              </a:spcBef>
              <a:buFont typeface="Arial MT"/>
              <a:buChar char="•"/>
              <a:tabLst>
                <a:tab pos="240665" algn="l"/>
              </a:tabLst>
            </a:pPr>
            <a:r>
              <a:rPr dirty="0" sz="2800">
                <a:latin typeface="Calibri"/>
                <a:cs typeface="Calibri"/>
              </a:rPr>
              <a:t>Perioada: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01-10-</a:t>
            </a:r>
            <a:r>
              <a:rPr dirty="0" sz="2800">
                <a:latin typeface="Calibri"/>
                <a:cs typeface="Calibri"/>
              </a:rPr>
              <a:t>2024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-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31-03-</a:t>
            </a:r>
            <a:r>
              <a:rPr dirty="0" sz="2800" spc="-10">
                <a:latin typeface="Calibri"/>
                <a:cs typeface="Calibri"/>
              </a:rPr>
              <a:t>2027;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240665" algn="l"/>
              </a:tabLst>
            </a:pPr>
            <a:r>
              <a:rPr dirty="0" sz="2800">
                <a:latin typeface="Calibri"/>
                <a:cs typeface="Calibri"/>
              </a:rPr>
              <a:t>Pentru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dezvoltarea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economiei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sociale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și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crearea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de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locuri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de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muncă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863921" y="423526"/>
            <a:ext cx="1454785" cy="39560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0"/>
              </a:spcBef>
            </a:pPr>
            <a:r>
              <a:rPr dirty="0" sz="1200" b="1">
                <a:solidFill>
                  <a:srgbClr val="09529E"/>
                </a:solidFill>
                <a:latin typeface="Arial"/>
                <a:cs typeface="Arial"/>
              </a:rPr>
              <a:t>Cofinanțat</a:t>
            </a:r>
            <a:r>
              <a:rPr dirty="0" sz="1200" spc="-65" b="1">
                <a:solidFill>
                  <a:srgbClr val="09529E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09529E"/>
                </a:solidFill>
                <a:latin typeface="Arial"/>
                <a:cs typeface="Arial"/>
              </a:rPr>
              <a:t>de </a:t>
            </a:r>
            <a:r>
              <a:rPr dirty="0" sz="1200" b="1">
                <a:solidFill>
                  <a:srgbClr val="09529E"/>
                </a:solidFill>
                <a:latin typeface="Arial"/>
                <a:cs typeface="Arial"/>
              </a:rPr>
              <a:t>Uniunea</a:t>
            </a:r>
            <a:r>
              <a:rPr dirty="0" sz="1200" spc="-65" b="1">
                <a:solidFill>
                  <a:srgbClr val="09529E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9529E"/>
                </a:solidFill>
                <a:latin typeface="Arial"/>
                <a:cs typeface="Arial"/>
              </a:rPr>
              <a:t>Europeană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42226" y="369283"/>
            <a:ext cx="553131" cy="563261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73540" y="6245850"/>
            <a:ext cx="873945" cy="364322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47690" y="6245749"/>
            <a:ext cx="350571" cy="353337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68641" y="6169659"/>
            <a:ext cx="1503186" cy="447040"/>
          </a:xfrm>
          <a:prstGeom prst="rect">
            <a:avLst/>
          </a:prstGeom>
        </p:spPr>
      </p:pic>
      <p:grpSp>
        <p:nvGrpSpPr>
          <p:cNvPr id="7" name="object 7" descr=""/>
          <p:cNvGrpSpPr/>
          <p:nvPr/>
        </p:nvGrpSpPr>
        <p:grpSpPr>
          <a:xfrm>
            <a:off x="9518687" y="6277999"/>
            <a:ext cx="238760" cy="261620"/>
            <a:chOff x="9518687" y="6277999"/>
            <a:chExt cx="238760" cy="261620"/>
          </a:xfrm>
        </p:grpSpPr>
        <p:sp>
          <p:nvSpPr>
            <p:cNvPr id="8" name="object 8" descr=""/>
            <p:cNvSpPr/>
            <p:nvPr/>
          </p:nvSpPr>
          <p:spPr>
            <a:xfrm>
              <a:off x="9518687" y="6277999"/>
              <a:ext cx="238760" cy="261620"/>
            </a:xfrm>
            <a:custGeom>
              <a:avLst/>
              <a:gdLst/>
              <a:ahLst/>
              <a:cxnLst/>
              <a:rect l="l" t="t" r="r" b="b"/>
              <a:pathLst>
                <a:path w="238759" h="261620">
                  <a:moveTo>
                    <a:pt x="6356" y="35474"/>
                  </a:moveTo>
                  <a:lnTo>
                    <a:pt x="4022" y="42731"/>
                  </a:lnTo>
                  <a:lnTo>
                    <a:pt x="1986" y="49987"/>
                  </a:lnTo>
                  <a:lnTo>
                    <a:pt x="546" y="57243"/>
                  </a:lnTo>
                  <a:lnTo>
                    <a:pt x="0" y="64499"/>
                  </a:lnTo>
                  <a:lnTo>
                    <a:pt x="0" y="196724"/>
                  </a:lnTo>
                  <a:lnTo>
                    <a:pt x="15890" y="238649"/>
                  </a:lnTo>
                  <a:lnTo>
                    <a:pt x="38135" y="254774"/>
                  </a:lnTo>
                  <a:lnTo>
                    <a:pt x="38135" y="257998"/>
                  </a:lnTo>
                  <a:lnTo>
                    <a:pt x="47669" y="257998"/>
                  </a:lnTo>
                  <a:lnTo>
                    <a:pt x="50848" y="261224"/>
                  </a:lnTo>
                  <a:lnTo>
                    <a:pt x="222459" y="261224"/>
                  </a:lnTo>
                  <a:lnTo>
                    <a:pt x="184323" y="219299"/>
                  </a:lnTo>
                  <a:lnTo>
                    <a:pt x="60382" y="219299"/>
                  </a:lnTo>
                  <a:lnTo>
                    <a:pt x="57203" y="216074"/>
                  </a:lnTo>
                  <a:lnTo>
                    <a:pt x="50848" y="212849"/>
                  </a:lnTo>
                  <a:lnTo>
                    <a:pt x="44491" y="206399"/>
                  </a:lnTo>
                  <a:lnTo>
                    <a:pt x="41314" y="199949"/>
                  </a:lnTo>
                  <a:lnTo>
                    <a:pt x="38135" y="199949"/>
                  </a:lnTo>
                  <a:lnTo>
                    <a:pt x="38135" y="193499"/>
                  </a:lnTo>
                  <a:lnTo>
                    <a:pt x="34958" y="190274"/>
                  </a:lnTo>
                  <a:lnTo>
                    <a:pt x="34958" y="70949"/>
                  </a:lnTo>
                  <a:lnTo>
                    <a:pt x="38135" y="70949"/>
                  </a:lnTo>
                  <a:lnTo>
                    <a:pt x="38135" y="67724"/>
                  </a:lnTo>
                  <a:lnTo>
                    <a:pt x="6356" y="35474"/>
                  </a:lnTo>
                  <a:close/>
                </a:path>
                <a:path w="238759" h="261620">
                  <a:moveTo>
                    <a:pt x="238349" y="41924"/>
                  </a:moveTo>
                  <a:lnTo>
                    <a:pt x="203391" y="41924"/>
                  </a:lnTo>
                  <a:lnTo>
                    <a:pt x="203391" y="209624"/>
                  </a:lnTo>
                  <a:lnTo>
                    <a:pt x="238349" y="245099"/>
                  </a:lnTo>
                  <a:lnTo>
                    <a:pt x="238349" y="41924"/>
                  </a:lnTo>
                  <a:close/>
                </a:path>
                <a:path w="238759" h="261620">
                  <a:moveTo>
                    <a:pt x="238349" y="0"/>
                  </a:moveTo>
                  <a:lnTo>
                    <a:pt x="47669" y="0"/>
                  </a:lnTo>
                  <a:lnTo>
                    <a:pt x="47669" y="3224"/>
                  </a:lnTo>
                  <a:lnTo>
                    <a:pt x="38135" y="3224"/>
                  </a:lnTo>
                  <a:lnTo>
                    <a:pt x="31780" y="6450"/>
                  </a:lnTo>
                  <a:lnTo>
                    <a:pt x="25424" y="12899"/>
                  </a:lnTo>
                  <a:lnTo>
                    <a:pt x="19067" y="16124"/>
                  </a:lnTo>
                  <a:lnTo>
                    <a:pt x="50848" y="51599"/>
                  </a:lnTo>
                  <a:lnTo>
                    <a:pt x="50848" y="48374"/>
                  </a:lnTo>
                  <a:lnTo>
                    <a:pt x="54025" y="48374"/>
                  </a:lnTo>
                  <a:lnTo>
                    <a:pt x="54025" y="45149"/>
                  </a:lnTo>
                  <a:lnTo>
                    <a:pt x="57203" y="45149"/>
                  </a:lnTo>
                  <a:lnTo>
                    <a:pt x="60382" y="41924"/>
                  </a:lnTo>
                  <a:lnTo>
                    <a:pt x="238349" y="41924"/>
                  </a:lnTo>
                  <a:lnTo>
                    <a:pt x="238349" y="0"/>
                  </a:lnTo>
                  <a:close/>
                </a:path>
              </a:pathLst>
            </a:custGeom>
            <a:solidFill>
              <a:srgbClr val="6D8BC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569536" y="6339274"/>
              <a:ext cx="133475" cy="138674"/>
            </a:xfrm>
            <a:prstGeom prst="rect">
              <a:avLst/>
            </a:prstGeom>
          </p:spPr>
        </p:pic>
      </p:grpSp>
      <p:sp>
        <p:nvSpPr>
          <p:cNvPr id="10" name="object 10" descr=""/>
          <p:cNvSpPr/>
          <p:nvPr/>
        </p:nvSpPr>
        <p:spPr>
          <a:xfrm>
            <a:off x="9801529" y="6348948"/>
            <a:ext cx="1068070" cy="119380"/>
          </a:xfrm>
          <a:custGeom>
            <a:avLst/>
            <a:gdLst/>
            <a:ahLst/>
            <a:cxnLst/>
            <a:rect l="l" t="t" r="r" b="b"/>
            <a:pathLst>
              <a:path w="1068070" h="119379">
                <a:moveTo>
                  <a:pt x="791317" y="0"/>
                </a:moveTo>
                <a:lnTo>
                  <a:pt x="673732" y="0"/>
                </a:lnTo>
                <a:lnTo>
                  <a:pt x="673732" y="119324"/>
                </a:lnTo>
                <a:lnTo>
                  <a:pt x="699155" y="119324"/>
                </a:lnTo>
                <a:lnTo>
                  <a:pt x="699155" y="74174"/>
                </a:lnTo>
                <a:lnTo>
                  <a:pt x="791317" y="74174"/>
                </a:lnTo>
                <a:lnTo>
                  <a:pt x="800851" y="64499"/>
                </a:lnTo>
                <a:lnTo>
                  <a:pt x="800851" y="54824"/>
                </a:lnTo>
                <a:lnTo>
                  <a:pt x="699155" y="54824"/>
                </a:lnTo>
                <a:lnTo>
                  <a:pt x="699155" y="19349"/>
                </a:lnTo>
                <a:lnTo>
                  <a:pt x="800851" y="19349"/>
                </a:lnTo>
                <a:lnTo>
                  <a:pt x="800851" y="9674"/>
                </a:lnTo>
                <a:lnTo>
                  <a:pt x="794495" y="6449"/>
                </a:lnTo>
                <a:lnTo>
                  <a:pt x="791317" y="0"/>
                </a:lnTo>
                <a:close/>
              </a:path>
              <a:path w="1068070" h="119379">
                <a:moveTo>
                  <a:pt x="756359" y="74174"/>
                </a:moveTo>
                <a:lnTo>
                  <a:pt x="724579" y="74174"/>
                </a:lnTo>
                <a:lnTo>
                  <a:pt x="775427" y="119324"/>
                </a:lnTo>
                <a:lnTo>
                  <a:pt x="800851" y="119324"/>
                </a:lnTo>
                <a:lnTo>
                  <a:pt x="804744" y="112364"/>
                </a:lnTo>
                <a:lnTo>
                  <a:pt x="756359" y="74174"/>
                </a:lnTo>
                <a:close/>
              </a:path>
              <a:path w="1068070" h="119379">
                <a:moveTo>
                  <a:pt x="804744" y="112364"/>
                </a:moveTo>
                <a:lnTo>
                  <a:pt x="800851" y="119324"/>
                </a:lnTo>
                <a:lnTo>
                  <a:pt x="813563" y="119324"/>
                </a:lnTo>
                <a:lnTo>
                  <a:pt x="804744" y="112364"/>
                </a:lnTo>
                <a:close/>
              </a:path>
              <a:path w="1068070" h="119379">
                <a:moveTo>
                  <a:pt x="893013" y="0"/>
                </a:moveTo>
                <a:lnTo>
                  <a:pt x="867589" y="0"/>
                </a:lnTo>
                <a:lnTo>
                  <a:pt x="804744" y="112364"/>
                </a:lnTo>
                <a:lnTo>
                  <a:pt x="813563" y="119324"/>
                </a:lnTo>
                <a:lnTo>
                  <a:pt x="829453" y="119324"/>
                </a:lnTo>
                <a:lnTo>
                  <a:pt x="838987" y="93524"/>
                </a:lnTo>
                <a:lnTo>
                  <a:pt x="947812" y="93524"/>
                </a:lnTo>
                <a:lnTo>
                  <a:pt x="936474" y="74174"/>
                </a:lnTo>
                <a:lnTo>
                  <a:pt x="854877" y="74174"/>
                </a:lnTo>
                <a:lnTo>
                  <a:pt x="880300" y="22574"/>
                </a:lnTo>
                <a:lnTo>
                  <a:pt x="906240" y="22574"/>
                </a:lnTo>
                <a:lnTo>
                  <a:pt x="893013" y="0"/>
                </a:lnTo>
                <a:close/>
              </a:path>
              <a:path w="1068070" h="119379">
                <a:moveTo>
                  <a:pt x="947812" y="93524"/>
                </a:moveTo>
                <a:lnTo>
                  <a:pt x="918437" y="93524"/>
                </a:lnTo>
                <a:lnTo>
                  <a:pt x="931148" y="119324"/>
                </a:lnTo>
                <a:lnTo>
                  <a:pt x="962929" y="119324"/>
                </a:lnTo>
                <a:lnTo>
                  <a:pt x="947812" y="93524"/>
                </a:lnTo>
                <a:close/>
              </a:path>
              <a:path w="1068070" h="119379">
                <a:moveTo>
                  <a:pt x="1013776" y="22574"/>
                </a:moveTo>
                <a:lnTo>
                  <a:pt x="985174" y="22574"/>
                </a:lnTo>
                <a:lnTo>
                  <a:pt x="985174" y="119324"/>
                </a:lnTo>
                <a:lnTo>
                  <a:pt x="1013776" y="119324"/>
                </a:lnTo>
                <a:lnTo>
                  <a:pt x="1013776" y="22574"/>
                </a:lnTo>
                <a:close/>
              </a:path>
              <a:path w="1068070" h="119379">
                <a:moveTo>
                  <a:pt x="906240" y="22574"/>
                </a:moveTo>
                <a:lnTo>
                  <a:pt x="880300" y="22574"/>
                </a:lnTo>
                <a:lnTo>
                  <a:pt x="905725" y="74174"/>
                </a:lnTo>
                <a:lnTo>
                  <a:pt x="936474" y="74174"/>
                </a:lnTo>
                <a:lnTo>
                  <a:pt x="906240" y="22574"/>
                </a:lnTo>
                <a:close/>
              </a:path>
              <a:path w="1068070" h="119379">
                <a:moveTo>
                  <a:pt x="800851" y="19349"/>
                </a:moveTo>
                <a:lnTo>
                  <a:pt x="765893" y="19349"/>
                </a:lnTo>
                <a:lnTo>
                  <a:pt x="769071" y="22574"/>
                </a:lnTo>
                <a:lnTo>
                  <a:pt x="772250" y="22574"/>
                </a:lnTo>
                <a:lnTo>
                  <a:pt x="775427" y="25799"/>
                </a:lnTo>
                <a:lnTo>
                  <a:pt x="775427" y="51599"/>
                </a:lnTo>
                <a:lnTo>
                  <a:pt x="772250" y="54824"/>
                </a:lnTo>
                <a:lnTo>
                  <a:pt x="800851" y="54824"/>
                </a:lnTo>
                <a:lnTo>
                  <a:pt x="800851" y="19349"/>
                </a:lnTo>
                <a:close/>
              </a:path>
              <a:path w="1068070" h="119379">
                <a:moveTo>
                  <a:pt x="1067802" y="0"/>
                </a:moveTo>
                <a:lnTo>
                  <a:pt x="931148" y="0"/>
                </a:lnTo>
                <a:lnTo>
                  <a:pt x="931148" y="22574"/>
                </a:lnTo>
                <a:lnTo>
                  <a:pt x="1067802" y="22574"/>
                </a:lnTo>
                <a:lnTo>
                  <a:pt x="1067802" y="0"/>
                </a:lnTo>
                <a:close/>
              </a:path>
              <a:path w="1068070" h="119379">
                <a:moveTo>
                  <a:pt x="629290" y="100"/>
                </a:moveTo>
                <a:lnTo>
                  <a:pt x="520444" y="100"/>
                </a:lnTo>
                <a:lnTo>
                  <a:pt x="513641" y="806"/>
                </a:lnTo>
                <a:lnTo>
                  <a:pt x="507434" y="2721"/>
                </a:lnTo>
                <a:lnTo>
                  <a:pt x="502121" y="6449"/>
                </a:lnTo>
                <a:lnTo>
                  <a:pt x="502121" y="9674"/>
                </a:lnTo>
                <a:lnTo>
                  <a:pt x="498943" y="19349"/>
                </a:lnTo>
                <a:lnTo>
                  <a:pt x="498943" y="103199"/>
                </a:lnTo>
                <a:lnTo>
                  <a:pt x="502121" y="109649"/>
                </a:lnTo>
                <a:lnTo>
                  <a:pt x="502121" y="116099"/>
                </a:lnTo>
                <a:lnTo>
                  <a:pt x="507434" y="117963"/>
                </a:lnTo>
                <a:lnTo>
                  <a:pt x="513641" y="118921"/>
                </a:lnTo>
                <a:lnTo>
                  <a:pt x="521416" y="119324"/>
                </a:lnTo>
                <a:lnTo>
                  <a:pt x="629240" y="119324"/>
                </a:lnTo>
                <a:lnTo>
                  <a:pt x="638774" y="109649"/>
                </a:lnTo>
                <a:lnTo>
                  <a:pt x="638774" y="99974"/>
                </a:lnTo>
                <a:lnTo>
                  <a:pt x="527545" y="99974"/>
                </a:lnTo>
                <a:lnTo>
                  <a:pt x="527545" y="22574"/>
                </a:lnTo>
                <a:lnTo>
                  <a:pt x="638774" y="22574"/>
                </a:lnTo>
                <a:lnTo>
                  <a:pt x="638774" y="9674"/>
                </a:lnTo>
                <a:lnTo>
                  <a:pt x="632418" y="6449"/>
                </a:lnTo>
                <a:lnTo>
                  <a:pt x="629290" y="100"/>
                </a:lnTo>
                <a:close/>
              </a:path>
              <a:path w="1068070" h="119379">
                <a:moveTo>
                  <a:pt x="638774" y="51599"/>
                </a:moveTo>
                <a:lnTo>
                  <a:pt x="565680" y="51599"/>
                </a:lnTo>
                <a:lnTo>
                  <a:pt x="565680" y="70949"/>
                </a:lnTo>
                <a:lnTo>
                  <a:pt x="613350" y="70949"/>
                </a:lnTo>
                <a:lnTo>
                  <a:pt x="613350" y="99974"/>
                </a:lnTo>
                <a:lnTo>
                  <a:pt x="638774" y="99974"/>
                </a:lnTo>
                <a:lnTo>
                  <a:pt x="638774" y="51599"/>
                </a:lnTo>
                <a:close/>
              </a:path>
              <a:path w="1068070" h="119379">
                <a:moveTo>
                  <a:pt x="638774" y="22574"/>
                </a:moveTo>
                <a:lnTo>
                  <a:pt x="613350" y="22574"/>
                </a:lnTo>
                <a:lnTo>
                  <a:pt x="613350" y="35474"/>
                </a:lnTo>
                <a:lnTo>
                  <a:pt x="638774" y="29024"/>
                </a:lnTo>
                <a:lnTo>
                  <a:pt x="638774" y="22574"/>
                </a:lnTo>
                <a:close/>
              </a:path>
              <a:path w="1068070" h="119379">
                <a:moveTo>
                  <a:pt x="476697" y="0"/>
                </a:moveTo>
                <a:lnTo>
                  <a:pt x="352755" y="0"/>
                </a:lnTo>
                <a:lnTo>
                  <a:pt x="352755" y="119324"/>
                </a:lnTo>
                <a:lnTo>
                  <a:pt x="476697" y="119324"/>
                </a:lnTo>
                <a:lnTo>
                  <a:pt x="476697" y="99974"/>
                </a:lnTo>
                <a:lnTo>
                  <a:pt x="381356" y="99974"/>
                </a:lnTo>
                <a:lnTo>
                  <a:pt x="381356" y="67724"/>
                </a:lnTo>
                <a:lnTo>
                  <a:pt x="435383" y="67724"/>
                </a:lnTo>
                <a:lnTo>
                  <a:pt x="435383" y="48374"/>
                </a:lnTo>
                <a:lnTo>
                  <a:pt x="381356" y="48374"/>
                </a:lnTo>
                <a:lnTo>
                  <a:pt x="381356" y="19349"/>
                </a:lnTo>
                <a:lnTo>
                  <a:pt x="476697" y="19349"/>
                </a:lnTo>
                <a:lnTo>
                  <a:pt x="476697" y="0"/>
                </a:lnTo>
                <a:close/>
              </a:path>
              <a:path w="1068070" h="119379">
                <a:moveTo>
                  <a:pt x="292374" y="22574"/>
                </a:moveTo>
                <a:lnTo>
                  <a:pt x="263772" y="22574"/>
                </a:lnTo>
                <a:lnTo>
                  <a:pt x="263772" y="119324"/>
                </a:lnTo>
                <a:lnTo>
                  <a:pt x="292374" y="119324"/>
                </a:lnTo>
                <a:lnTo>
                  <a:pt x="292374" y="22574"/>
                </a:lnTo>
                <a:close/>
              </a:path>
              <a:path w="1068070" h="119379">
                <a:moveTo>
                  <a:pt x="346400" y="0"/>
                </a:moveTo>
                <a:lnTo>
                  <a:pt x="209746" y="0"/>
                </a:lnTo>
                <a:lnTo>
                  <a:pt x="209746" y="22574"/>
                </a:lnTo>
                <a:lnTo>
                  <a:pt x="346400" y="22574"/>
                </a:lnTo>
                <a:lnTo>
                  <a:pt x="346400" y="0"/>
                </a:lnTo>
                <a:close/>
              </a:path>
              <a:path w="1068070" h="119379">
                <a:moveTo>
                  <a:pt x="79448" y="0"/>
                </a:moveTo>
                <a:lnTo>
                  <a:pt x="60380" y="0"/>
                </a:lnTo>
                <a:lnTo>
                  <a:pt x="60380" y="119324"/>
                </a:lnTo>
                <a:lnTo>
                  <a:pt x="85805" y="119324"/>
                </a:lnTo>
                <a:lnTo>
                  <a:pt x="85805" y="51599"/>
                </a:lnTo>
                <a:lnTo>
                  <a:pt x="82626" y="45149"/>
                </a:lnTo>
                <a:lnTo>
                  <a:pt x="82626" y="35474"/>
                </a:lnTo>
                <a:lnTo>
                  <a:pt x="122351" y="35474"/>
                </a:lnTo>
                <a:lnTo>
                  <a:pt x="79448" y="0"/>
                </a:lnTo>
                <a:close/>
              </a:path>
              <a:path w="1068070" h="119379">
                <a:moveTo>
                  <a:pt x="122351" y="35474"/>
                </a:moveTo>
                <a:lnTo>
                  <a:pt x="82626" y="35474"/>
                </a:lnTo>
                <a:lnTo>
                  <a:pt x="88982" y="41924"/>
                </a:lnTo>
                <a:lnTo>
                  <a:pt x="92160" y="41924"/>
                </a:lnTo>
                <a:lnTo>
                  <a:pt x="92160" y="45149"/>
                </a:lnTo>
                <a:lnTo>
                  <a:pt x="184322" y="119324"/>
                </a:lnTo>
                <a:lnTo>
                  <a:pt x="203390" y="119324"/>
                </a:lnTo>
                <a:lnTo>
                  <a:pt x="203390" y="83849"/>
                </a:lnTo>
                <a:lnTo>
                  <a:pt x="174788" y="83849"/>
                </a:lnTo>
                <a:lnTo>
                  <a:pt x="174788" y="80624"/>
                </a:lnTo>
                <a:lnTo>
                  <a:pt x="168432" y="74174"/>
                </a:lnTo>
                <a:lnTo>
                  <a:pt x="165254" y="74174"/>
                </a:lnTo>
                <a:lnTo>
                  <a:pt x="165254" y="70949"/>
                </a:lnTo>
                <a:lnTo>
                  <a:pt x="122351" y="35474"/>
                </a:lnTo>
                <a:close/>
              </a:path>
              <a:path w="1068070" h="119379">
                <a:moveTo>
                  <a:pt x="203390" y="0"/>
                </a:moveTo>
                <a:lnTo>
                  <a:pt x="174788" y="0"/>
                </a:lnTo>
                <a:lnTo>
                  <a:pt x="174788" y="77399"/>
                </a:lnTo>
                <a:lnTo>
                  <a:pt x="177966" y="83849"/>
                </a:lnTo>
                <a:lnTo>
                  <a:pt x="203390" y="83849"/>
                </a:lnTo>
                <a:lnTo>
                  <a:pt x="203390" y="0"/>
                </a:lnTo>
                <a:close/>
              </a:path>
              <a:path w="1068070" h="119379">
                <a:moveTo>
                  <a:pt x="28601" y="0"/>
                </a:moveTo>
                <a:lnTo>
                  <a:pt x="0" y="0"/>
                </a:lnTo>
                <a:lnTo>
                  <a:pt x="0" y="119324"/>
                </a:lnTo>
                <a:lnTo>
                  <a:pt x="28601" y="119324"/>
                </a:lnTo>
                <a:lnTo>
                  <a:pt x="28601" y="0"/>
                </a:lnTo>
                <a:close/>
              </a:path>
            </a:pathLst>
          </a:custGeom>
          <a:solidFill>
            <a:srgbClr val="504C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4229653" y="763359"/>
            <a:ext cx="3733165" cy="4235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ts val="1545"/>
              </a:lnSpc>
              <a:spcBef>
                <a:spcPts val="135"/>
              </a:spcBef>
            </a:pPr>
            <a:r>
              <a:rPr dirty="0" sz="1350" b="1">
                <a:latin typeface="Calibri"/>
                <a:cs typeface="Calibri"/>
              </a:rPr>
              <a:t>INES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-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INVESTIȚII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NOI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ÎN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ECONOMIE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spc="-10" b="1">
                <a:latin typeface="Calibri"/>
                <a:cs typeface="Calibri"/>
              </a:rPr>
              <a:t>SOCIALĂ</a:t>
            </a:r>
            <a:endParaRPr sz="1350">
              <a:latin typeface="Calibri"/>
              <a:cs typeface="Calibri"/>
            </a:endParaRPr>
          </a:p>
          <a:p>
            <a:pPr algn="ctr">
              <a:lnSpc>
                <a:spcPts val="1545"/>
              </a:lnSpc>
            </a:pPr>
            <a:r>
              <a:rPr dirty="0" sz="1350" spc="-10">
                <a:latin typeface="Calibri"/>
                <a:cs typeface="Calibri"/>
              </a:rPr>
              <a:t>(</a:t>
            </a:r>
            <a:r>
              <a:rPr dirty="0" sz="1350" spc="-10" b="1">
                <a:solidFill>
                  <a:srgbClr val="FF2600"/>
                </a:solidFill>
                <a:latin typeface="Calibri"/>
                <a:cs typeface="Calibri"/>
              </a:rPr>
              <a:t>PEO/103/PEO_P4/OP4/ESO4.1/PEO_A52/316680</a:t>
            </a:r>
            <a:r>
              <a:rPr dirty="0" sz="1350" spc="-10">
                <a:latin typeface="Calibri"/>
                <a:cs typeface="Calibri"/>
              </a:rPr>
              <a:t>)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147005" y="1502846"/>
            <a:ext cx="6231890" cy="11633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489325">
              <a:lnSpc>
                <a:spcPct val="100000"/>
              </a:lnSpc>
              <a:spcBef>
                <a:spcPts val="105"/>
              </a:spcBef>
            </a:pPr>
            <a:r>
              <a:rPr dirty="0" sz="2900">
                <a:solidFill>
                  <a:srgbClr val="005493"/>
                </a:solidFill>
                <a:latin typeface="Calibri"/>
                <a:cs typeface="Calibri"/>
              </a:rPr>
              <a:t>Cine</a:t>
            </a:r>
            <a:r>
              <a:rPr dirty="0" sz="2900" spc="-50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2900">
                <a:solidFill>
                  <a:srgbClr val="005493"/>
                </a:solidFill>
                <a:latin typeface="Calibri"/>
                <a:cs typeface="Calibri"/>
              </a:rPr>
              <a:t>poate</a:t>
            </a:r>
            <a:r>
              <a:rPr dirty="0" sz="2900" spc="-50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2900" spc="-10">
                <a:solidFill>
                  <a:srgbClr val="005493"/>
                </a:solidFill>
                <a:latin typeface="Calibri"/>
                <a:cs typeface="Calibri"/>
              </a:rPr>
              <a:t>aplica?</a:t>
            </a:r>
            <a:endParaRPr sz="2900">
              <a:latin typeface="Calibri"/>
              <a:cs typeface="Calibri"/>
            </a:endParaRPr>
          </a:p>
          <a:p>
            <a:pPr marL="231775" indent="-219075">
              <a:lnSpc>
                <a:spcPct val="100000"/>
              </a:lnSpc>
              <a:spcBef>
                <a:spcPts val="2830"/>
              </a:spcBef>
              <a:buFont typeface="Arial MT"/>
              <a:buChar char="•"/>
              <a:tabLst>
                <a:tab pos="231775" algn="l"/>
              </a:tabLst>
            </a:pPr>
            <a:r>
              <a:rPr dirty="0" sz="2200">
                <a:latin typeface="Calibri"/>
                <a:cs typeface="Calibri"/>
              </a:rPr>
              <a:t>Persoane</a:t>
            </a:r>
            <a:r>
              <a:rPr dirty="0" sz="2200" spc="-6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peste</a:t>
            </a:r>
            <a:r>
              <a:rPr dirty="0" sz="2200" spc="-6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18</a:t>
            </a:r>
            <a:r>
              <a:rPr dirty="0" sz="2200" spc="-65">
                <a:latin typeface="Calibri"/>
                <a:cs typeface="Calibri"/>
              </a:rPr>
              <a:t> </a:t>
            </a:r>
            <a:r>
              <a:rPr dirty="0" sz="2200" spc="-25">
                <a:latin typeface="Calibri"/>
                <a:cs typeface="Calibri"/>
              </a:rPr>
              <a:t>ani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011237" y="3555839"/>
            <a:ext cx="10309225" cy="24809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67030" indent="-219075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67030" algn="l"/>
              </a:tabLst>
            </a:pPr>
            <a:r>
              <a:rPr dirty="0" sz="2200">
                <a:latin typeface="Calibri"/>
                <a:cs typeface="Calibri"/>
              </a:rPr>
              <a:t>Cu</a:t>
            </a:r>
            <a:r>
              <a:rPr dirty="0" sz="2200" spc="-4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domiciliul</a:t>
            </a:r>
            <a:r>
              <a:rPr dirty="0" sz="2200" spc="-4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în</a:t>
            </a:r>
            <a:r>
              <a:rPr dirty="0" sz="2200" spc="-3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regiunile</a:t>
            </a:r>
            <a:r>
              <a:rPr dirty="0" sz="2200" spc="-4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de</a:t>
            </a:r>
            <a:r>
              <a:rPr dirty="0" sz="2200" spc="-3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implementare:</a:t>
            </a:r>
            <a:r>
              <a:rPr dirty="0" sz="2200" spc="-4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Sud-</a:t>
            </a:r>
            <a:r>
              <a:rPr dirty="0" sz="2200" spc="-10">
                <a:latin typeface="Calibri"/>
                <a:cs typeface="Calibri"/>
              </a:rPr>
              <a:t>Vest,</a:t>
            </a:r>
            <a:r>
              <a:rPr dirty="0" sz="2200" spc="-4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Sud-Muntenia,</a:t>
            </a:r>
            <a:r>
              <a:rPr dirty="0" sz="2200" spc="-3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Sud-</a:t>
            </a:r>
            <a:r>
              <a:rPr dirty="0" sz="2200" spc="-25">
                <a:latin typeface="Calibri"/>
                <a:cs typeface="Calibri"/>
              </a:rPr>
              <a:t>Est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730"/>
              </a:spcBef>
              <a:buFont typeface="Arial MT"/>
              <a:buChar char="•"/>
            </a:pPr>
            <a:endParaRPr sz="2200">
              <a:latin typeface="Calibri"/>
              <a:cs typeface="Calibri"/>
            </a:endParaRPr>
          </a:p>
          <a:p>
            <a:pPr marL="367030" indent="-21907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67030" algn="l"/>
              </a:tabLst>
            </a:pPr>
            <a:r>
              <a:rPr dirty="0" sz="2200">
                <a:latin typeface="Calibri"/>
                <a:cs typeface="Calibri"/>
              </a:rPr>
              <a:t>Care</a:t>
            </a:r>
            <a:r>
              <a:rPr dirty="0" sz="2200" spc="-3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vor</a:t>
            </a:r>
            <a:r>
              <a:rPr dirty="0" sz="2200" spc="-3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să</a:t>
            </a:r>
            <a:r>
              <a:rPr dirty="0" sz="2200" spc="-2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înființeze</a:t>
            </a:r>
            <a:r>
              <a:rPr dirty="0" sz="2200" spc="-3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întreprinderi</a:t>
            </a:r>
            <a:r>
              <a:rPr dirty="0" sz="2200" spc="-2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sociale</a:t>
            </a:r>
            <a:r>
              <a:rPr dirty="0" sz="2200" spc="-3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în</a:t>
            </a:r>
            <a:r>
              <a:rPr dirty="0" sz="2200" spc="-2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mediul</a:t>
            </a:r>
            <a:r>
              <a:rPr dirty="0" sz="2200" spc="-3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urban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730"/>
              </a:spcBef>
              <a:buFont typeface="Arial MT"/>
              <a:buChar char="•"/>
            </a:pPr>
            <a:endParaRPr sz="2200">
              <a:latin typeface="Calibri"/>
              <a:cs typeface="Calibri"/>
            </a:endParaRPr>
          </a:p>
          <a:p>
            <a:pPr marL="367030" indent="-219075">
              <a:lnSpc>
                <a:spcPts val="2605"/>
              </a:lnSpc>
              <a:buFont typeface="Arial MT"/>
              <a:buChar char="•"/>
              <a:tabLst>
                <a:tab pos="367030" algn="l"/>
              </a:tabLst>
            </a:pPr>
            <a:r>
              <a:rPr dirty="0" sz="2200">
                <a:latin typeface="Calibri"/>
                <a:cs typeface="Calibri"/>
              </a:rPr>
              <a:t>Care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nu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au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primit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ajutor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de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minimis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în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ultimii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3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ani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(200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000€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/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100.000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întreprinderilor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605"/>
              </a:lnSpc>
              <a:tabLst>
                <a:tab pos="367665" algn="l"/>
                <a:tab pos="10156190" algn="l"/>
              </a:tabLst>
            </a:pPr>
            <a:r>
              <a:rPr dirty="0" u="sng" sz="2200">
                <a:uFill>
                  <a:solidFill>
                    <a:srgbClr val="7B7E8A"/>
                  </a:solidFill>
                </a:uFill>
                <a:latin typeface="Calibri"/>
                <a:cs typeface="Calibri"/>
              </a:rPr>
              <a:t>	unice</a:t>
            </a:r>
            <a:r>
              <a:rPr dirty="0" u="sng" sz="2200" spc="-40">
                <a:uFill>
                  <a:solidFill>
                    <a:srgbClr val="7B7E8A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200">
                <a:uFill>
                  <a:solidFill>
                    <a:srgbClr val="7B7E8A"/>
                  </a:solidFill>
                </a:uFill>
                <a:latin typeface="Calibri"/>
                <a:cs typeface="Calibri"/>
              </a:rPr>
              <a:t>care</a:t>
            </a:r>
            <a:r>
              <a:rPr dirty="0" u="sng" sz="2200" spc="-40">
                <a:uFill>
                  <a:solidFill>
                    <a:srgbClr val="7B7E8A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200" spc="-10">
                <a:uFill>
                  <a:solidFill>
                    <a:srgbClr val="7B7E8A"/>
                  </a:solidFill>
                </a:uFill>
                <a:latin typeface="Calibri"/>
                <a:cs typeface="Calibri"/>
              </a:rPr>
              <a:t>efectuează</a:t>
            </a:r>
            <a:r>
              <a:rPr dirty="0" u="sng" sz="2200" spc="-35">
                <a:uFill>
                  <a:solidFill>
                    <a:srgbClr val="7B7E8A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200">
                <a:uFill>
                  <a:solidFill>
                    <a:srgbClr val="7B7E8A"/>
                  </a:solidFill>
                </a:uFill>
                <a:latin typeface="Calibri"/>
                <a:cs typeface="Calibri"/>
              </a:rPr>
              <a:t>transport</a:t>
            </a:r>
            <a:r>
              <a:rPr dirty="0" u="sng" sz="2200" spc="-40">
                <a:uFill>
                  <a:solidFill>
                    <a:srgbClr val="7B7E8A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200">
                <a:uFill>
                  <a:solidFill>
                    <a:srgbClr val="7B7E8A"/>
                  </a:solidFill>
                </a:uFill>
                <a:latin typeface="Calibri"/>
                <a:cs typeface="Calibri"/>
              </a:rPr>
              <a:t>de</a:t>
            </a:r>
            <a:r>
              <a:rPr dirty="0" u="sng" sz="2200" spc="-35">
                <a:uFill>
                  <a:solidFill>
                    <a:srgbClr val="7B7E8A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200">
                <a:uFill>
                  <a:solidFill>
                    <a:srgbClr val="7B7E8A"/>
                  </a:solidFill>
                </a:uFill>
                <a:latin typeface="Calibri"/>
                <a:cs typeface="Calibri"/>
              </a:rPr>
              <a:t>mărfuri</a:t>
            </a:r>
            <a:r>
              <a:rPr dirty="0" u="sng" sz="2200" spc="-40">
                <a:uFill>
                  <a:solidFill>
                    <a:srgbClr val="7B7E8A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200">
                <a:uFill>
                  <a:solidFill>
                    <a:srgbClr val="7B7E8A"/>
                  </a:solidFill>
                </a:uFill>
                <a:latin typeface="Calibri"/>
                <a:cs typeface="Calibri"/>
              </a:rPr>
              <a:t>în</a:t>
            </a:r>
            <a:r>
              <a:rPr dirty="0" u="sng" sz="2200" spc="-35">
                <a:uFill>
                  <a:solidFill>
                    <a:srgbClr val="7B7E8A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200">
                <a:uFill>
                  <a:solidFill>
                    <a:srgbClr val="7B7E8A"/>
                  </a:solidFill>
                </a:uFill>
                <a:latin typeface="Calibri"/>
                <a:cs typeface="Calibri"/>
              </a:rPr>
              <a:t>contul</a:t>
            </a:r>
            <a:r>
              <a:rPr dirty="0" u="sng" sz="2200" spc="-40">
                <a:uFill>
                  <a:solidFill>
                    <a:srgbClr val="7B7E8A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200">
                <a:uFill>
                  <a:solidFill>
                    <a:srgbClr val="7B7E8A"/>
                  </a:solidFill>
                </a:uFill>
                <a:latin typeface="Calibri"/>
                <a:cs typeface="Calibri"/>
              </a:rPr>
              <a:t>terților</a:t>
            </a:r>
            <a:r>
              <a:rPr dirty="0" u="sng" sz="2200" spc="-35">
                <a:uFill>
                  <a:solidFill>
                    <a:srgbClr val="7B7E8A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200">
                <a:uFill>
                  <a:solidFill>
                    <a:srgbClr val="7B7E8A"/>
                  </a:solidFill>
                </a:uFill>
                <a:latin typeface="Calibri"/>
                <a:cs typeface="Calibri"/>
              </a:rPr>
              <a:t>sau</a:t>
            </a:r>
            <a:r>
              <a:rPr dirty="0" u="sng" sz="2200" spc="-40">
                <a:uFill>
                  <a:solidFill>
                    <a:srgbClr val="7B7E8A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200">
                <a:uFill>
                  <a:solidFill>
                    <a:srgbClr val="7B7E8A"/>
                  </a:solidFill>
                </a:uFill>
                <a:latin typeface="Calibri"/>
                <a:cs typeface="Calibri"/>
              </a:rPr>
              <a:t>contra</a:t>
            </a:r>
            <a:r>
              <a:rPr dirty="0" u="sng" sz="2200" spc="-40">
                <a:uFill>
                  <a:solidFill>
                    <a:srgbClr val="7B7E8A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200" spc="-10">
                <a:uFill>
                  <a:solidFill>
                    <a:srgbClr val="7B7E8A"/>
                  </a:solidFill>
                </a:uFill>
                <a:latin typeface="Calibri"/>
                <a:cs typeface="Calibri"/>
              </a:rPr>
              <a:t>cost)</a:t>
            </a:r>
            <a:r>
              <a:rPr dirty="0" u="sng" sz="2200">
                <a:uFill>
                  <a:solidFill>
                    <a:srgbClr val="7B7E8A"/>
                  </a:solidFill>
                </a:uFill>
                <a:latin typeface="Calibri"/>
                <a:cs typeface="Calibri"/>
              </a:rPr>
              <a:t>	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14" name="object 14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42058" y="1434674"/>
            <a:ext cx="2873870" cy="2053702"/>
          </a:xfrm>
          <a:prstGeom prst="rect">
            <a:avLst/>
          </a:prstGeom>
        </p:spPr>
      </p:pic>
      <p:sp>
        <p:nvSpPr>
          <p:cNvPr id="15" name="object 1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pc="-10"/>
              <a:t>As</a:t>
            </a:r>
            <a:r>
              <a:rPr dirty="0" spc="-45"/>
              <a:t> </a:t>
            </a:r>
            <a:r>
              <a:rPr dirty="0"/>
              <a:t>ociația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entru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romovare</a:t>
            </a:r>
            <a:r>
              <a:rPr dirty="0" spc="160"/>
              <a:t> </a:t>
            </a:r>
            <a:r>
              <a:rPr dirty="0" spc="-10"/>
              <a:t>incluzivă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863921" y="423526"/>
            <a:ext cx="1454785" cy="39560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0"/>
              </a:spcBef>
            </a:pPr>
            <a:r>
              <a:rPr dirty="0" sz="1200" b="1">
                <a:solidFill>
                  <a:srgbClr val="09529E"/>
                </a:solidFill>
                <a:latin typeface="Arial"/>
                <a:cs typeface="Arial"/>
              </a:rPr>
              <a:t>Cofinanțat</a:t>
            </a:r>
            <a:r>
              <a:rPr dirty="0" sz="1200" spc="-65" b="1">
                <a:solidFill>
                  <a:srgbClr val="09529E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09529E"/>
                </a:solidFill>
                <a:latin typeface="Arial"/>
                <a:cs typeface="Arial"/>
              </a:rPr>
              <a:t>de </a:t>
            </a:r>
            <a:r>
              <a:rPr dirty="0" sz="1200" b="1">
                <a:solidFill>
                  <a:srgbClr val="09529E"/>
                </a:solidFill>
                <a:latin typeface="Arial"/>
                <a:cs typeface="Arial"/>
              </a:rPr>
              <a:t>Uniunea</a:t>
            </a:r>
            <a:r>
              <a:rPr dirty="0" sz="1200" spc="-65" b="1">
                <a:solidFill>
                  <a:srgbClr val="09529E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9529E"/>
                </a:solidFill>
                <a:latin typeface="Arial"/>
                <a:cs typeface="Arial"/>
              </a:rPr>
              <a:t>Europeană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42226" y="369283"/>
            <a:ext cx="553131" cy="563261"/>
          </a:xfrm>
          <a:prstGeom prst="rect">
            <a:avLst/>
          </a:prstGeom>
        </p:spPr>
      </p:pic>
      <p:sp>
        <p:nvSpPr>
          <p:cNvPr id="4" name="object 4" descr=""/>
          <p:cNvSpPr/>
          <p:nvPr/>
        </p:nvSpPr>
        <p:spPr>
          <a:xfrm>
            <a:off x="1023937" y="6007100"/>
            <a:ext cx="10144125" cy="6985"/>
          </a:xfrm>
          <a:custGeom>
            <a:avLst/>
            <a:gdLst/>
            <a:ahLst/>
            <a:cxnLst/>
            <a:rect l="l" t="t" r="r" b="b"/>
            <a:pathLst>
              <a:path w="10144125" h="6985">
                <a:moveTo>
                  <a:pt x="10144125" y="6450"/>
                </a:moveTo>
                <a:lnTo>
                  <a:pt x="0" y="6450"/>
                </a:lnTo>
                <a:lnTo>
                  <a:pt x="0" y="0"/>
                </a:lnTo>
                <a:lnTo>
                  <a:pt x="10144125" y="0"/>
                </a:lnTo>
                <a:lnTo>
                  <a:pt x="10144125" y="6450"/>
                </a:lnTo>
                <a:close/>
              </a:path>
            </a:pathLst>
          </a:custGeom>
          <a:solidFill>
            <a:srgbClr val="7B7E8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73540" y="6245850"/>
            <a:ext cx="873945" cy="364322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47690" y="6245749"/>
            <a:ext cx="350571" cy="353337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68641" y="6169659"/>
            <a:ext cx="1503186" cy="447040"/>
          </a:xfrm>
          <a:prstGeom prst="rect">
            <a:avLst/>
          </a:prstGeom>
        </p:spPr>
      </p:pic>
      <p:grpSp>
        <p:nvGrpSpPr>
          <p:cNvPr id="8" name="object 8" descr=""/>
          <p:cNvGrpSpPr/>
          <p:nvPr/>
        </p:nvGrpSpPr>
        <p:grpSpPr>
          <a:xfrm>
            <a:off x="9518687" y="6277999"/>
            <a:ext cx="238760" cy="261620"/>
            <a:chOff x="9518687" y="6277999"/>
            <a:chExt cx="238760" cy="261620"/>
          </a:xfrm>
        </p:grpSpPr>
        <p:sp>
          <p:nvSpPr>
            <p:cNvPr id="9" name="object 9" descr=""/>
            <p:cNvSpPr/>
            <p:nvPr/>
          </p:nvSpPr>
          <p:spPr>
            <a:xfrm>
              <a:off x="9518687" y="6277999"/>
              <a:ext cx="238760" cy="261620"/>
            </a:xfrm>
            <a:custGeom>
              <a:avLst/>
              <a:gdLst/>
              <a:ahLst/>
              <a:cxnLst/>
              <a:rect l="l" t="t" r="r" b="b"/>
              <a:pathLst>
                <a:path w="238759" h="261620">
                  <a:moveTo>
                    <a:pt x="6356" y="35474"/>
                  </a:moveTo>
                  <a:lnTo>
                    <a:pt x="4022" y="42731"/>
                  </a:lnTo>
                  <a:lnTo>
                    <a:pt x="1986" y="49987"/>
                  </a:lnTo>
                  <a:lnTo>
                    <a:pt x="546" y="57243"/>
                  </a:lnTo>
                  <a:lnTo>
                    <a:pt x="0" y="64499"/>
                  </a:lnTo>
                  <a:lnTo>
                    <a:pt x="0" y="196724"/>
                  </a:lnTo>
                  <a:lnTo>
                    <a:pt x="15890" y="238649"/>
                  </a:lnTo>
                  <a:lnTo>
                    <a:pt x="38135" y="254774"/>
                  </a:lnTo>
                  <a:lnTo>
                    <a:pt x="38135" y="257998"/>
                  </a:lnTo>
                  <a:lnTo>
                    <a:pt x="47669" y="257998"/>
                  </a:lnTo>
                  <a:lnTo>
                    <a:pt x="50848" y="261224"/>
                  </a:lnTo>
                  <a:lnTo>
                    <a:pt x="222459" y="261224"/>
                  </a:lnTo>
                  <a:lnTo>
                    <a:pt x="184323" y="219299"/>
                  </a:lnTo>
                  <a:lnTo>
                    <a:pt x="60382" y="219299"/>
                  </a:lnTo>
                  <a:lnTo>
                    <a:pt x="57203" y="216074"/>
                  </a:lnTo>
                  <a:lnTo>
                    <a:pt x="50848" y="212849"/>
                  </a:lnTo>
                  <a:lnTo>
                    <a:pt x="44491" y="206399"/>
                  </a:lnTo>
                  <a:lnTo>
                    <a:pt x="41314" y="199949"/>
                  </a:lnTo>
                  <a:lnTo>
                    <a:pt x="38135" y="199949"/>
                  </a:lnTo>
                  <a:lnTo>
                    <a:pt x="38135" y="193499"/>
                  </a:lnTo>
                  <a:lnTo>
                    <a:pt x="34958" y="190274"/>
                  </a:lnTo>
                  <a:lnTo>
                    <a:pt x="34958" y="70949"/>
                  </a:lnTo>
                  <a:lnTo>
                    <a:pt x="38135" y="70949"/>
                  </a:lnTo>
                  <a:lnTo>
                    <a:pt x="38135" y="67724"/>
                  </a:lnTo>
                  <a:lnTo>
                    <a:pt x="6356" y="35474"/>
                  </a:lnTo>
                  <a:close/>
                </a:path>
                <a:path w="238759" h="261620">
                  <a:moveTo>
                    <a:pt x="238349" y="41924"/>
                  </a:moveTo>
                  <a:lnTo>
                    <a:pt x="203391" y="41924"/>
                  </a:lnTo>
                  <a:lnTo>
                    <a:pt x="203391" y="209624"/>
                  </a:lnTo>
                  <a:lnTo>
                    <a:pt x="238349" y="245099"/>
                  </a:lnTo>
                  <a:lnTo>
                    <a:pt x="238349" y="41924"/>
                  </a:lnTo>
                  <a:close/>
                </a:path>
                <a:path w="238759" h="261620">
                  <a:moveTo>
                    <a:pt x="238349" y="0"/>
                  </a:moveTo>
                  <a:lnTo>
                    <a:pt x="47669" y="0"/>
                  </a:lnTo>
                  <a:lnTo>
                    <a:pt x="47669" y="3224"/>
                  </a:lnTo>
                  <a:lnTo>
                    <a:pt x="38135" y="3224"/>
                  </a:lnTo>
                  <a:lnTo>
                    <a:pt x="31780" y="6450"/>
                  </a:lnTo>
                  <a:lnTo>
                    <a:pt x="25424" y="12899"/>
                  </a:lnTo>
                  <a:lnTo>
                    <a:pt x="19067" y="16124"/>
                  </a:lnTo>
                  <a:lnTo>
                    <a:pt x="50848" y="51599"/>
                  </a:lnTo>
                  <a:lnTo>
                    <a:pt x="50848" y="48374"/>
                  </a:lnTo>
                  <a:lnTo>
                    <a:pt x="54025" y="48374"/>
                  </a:lnTo>
                  <a:lnTo>
                    <a:pt x="54025" y="45149"/>
                  </a:lnTo>
                  <a:lnTo>
                    <a:pt x="57203" y="45149"/>
                  </a:lnTo>
                  <a:lnTo>
                    <a:pt x="60382" y="41924"/>
                  </a:lnTo>
                  <a:lnTo>
                    <a:pt x="238349" y="41924"/>
                  </a:lnTo>
                  <a:lnTo>
                    <a:pt x="238349" y="0"/>
                  </a:lnTo>
                  <a:close/>
                </a:path>
              </a:pathLst>
            </a:custGeom>
            <a:solidFill>
              <a:srgbClr val="6D8BC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569536" y="6339274"/>
              <a:ext cx="133475" cy="138674"/>
            </a:xfrm>
            <a:prstGeom prst="rect">
              <a:avLst/>
            </a:prstGeom>
          </p:spPr>
        </p:pic>
      </p:grpSp>
      <p:sp>
        <p:nvSpPr>
          <p:cNvPr id="11" name="object 11" descr=""/>
          <p:cNvSpPr/>
          <p:nvPr/>
        </p:nvSpPr>
        <p:spPr>
          <a:xfrm>
            <a:off x="9801529" y="6348948"/>
            <a:ext cx="1068070" cy="119380"/>
          </a:xfrm>
          <a:custGeom>
            <a:avLst/>
            <a:gdLst/>
            <a:ahLst/>
            <a:cxnLst/>
            <a:rect l="l" t="t" r="r" b="b"/>
            <a:pathLst>
              <a:path w="1068070" h="119379">
                <a:moveTo>
                  <a:pt x="791317" y="0"/>
                </a:moveTo>
                <a:lnTo>
                  <a:pt x="673732" y="0"/>
                </a:lnTo>
                <a:lnTo>
                  <a:pt x="673732" y="119324"/>
                </a:lnTo>
                <a:lnTo>
                  <a:pt x="699155" y="119324"/>
                </a:lnTo>
                <a:lnTo>
                  <a:pt x="699155" y="74174"/>
                </a:lnTo>
                <a:lnTo>
                  <a:pt x="791317" y="74174"/>
                </a:lnTo>
                <a:lnTo>
                  <a:pt x="800851" y="64499"/>
                </a:lnTo>
                <a:lnTo>
                  <a:pt x="800851" y="54824"/>
                </a:lnTo>
                <a:lnTo>
                  <a:pt x="699155" y="54824"/>
                </a:lnTo>
                <a:lnTo>
                  <a:pt x="699155" y="19349"/>
                </a:lnTo>
                <a:lnTo>
                  <a:pt x="800851" y="19349"/>
                </a:lnTo>
                <a:lnTo>
                  <a:pt x="800851" y="9674"/>
                </a:lnTo>
                <a:lnTo>
                  <a:pt x="794495" y="6449"/>
                </a:lnTo>
                <a:lnTo>
                  <a:pt x="791317" y="0"/>
                </a:lnTo>
                <a:close/>
              </a:path>
              <a:path w="1068070" h="119379">
                <a:moveTo>
                  <a:pt x="756359" y="74174"/>
                </a:moveTo>
                <a:lnTo>
                  <a:pt x="724579" y="74174"/>
                </a:lnTo>
                <a:lnTo>
                  <a:pt x="775427" y="119324"/>
                </a:lnTo>
                <a:lnTo>
                  <a:pt x="800851" y="119324"/>
                </a:lnTo>
                <a:lnTo>
                  <a:pt x="804744" y="112364"/>
                </a:lnTo>
                <a:lnTo>
                  <a:pt x="756359" y="74174"/>
                </a:lnTo>
                <a:close/>
              </a:path>
              <a:path w="1068070" h="119379">
                <a:moveTo>
                  <a:pt x="804744" y="112364"/>
                </a:moveTo>
                <a:lnTo>
                  <a:pt x="800851" y="119324"/>
                </a:lnTo>
                <a:lnTo>
                  <a:pt x="813563" y="119324"/>
                </a:lnTo>
                <a:lnTo>
                  <a:pt x="804744" y="112364"/>
                </a:lnTo>
                <a:close/>
              </a:path>
              <a:path w="1068070" h="119379">
                <a:moveTo>
                  <a:pt x="893013" y="0"/>
                </a:moveTo>
                <a:lnTo>
                  <a:pt x="867589" y="0"/>
                </a:lnTo>
                <a:lnTo>
                  <a:pt x="804744" y="112364"/>
                </a:lnTo>
                <a:lnTo>
                  <a:pt x="813563" y="119324"/>
                </a:lnTo>
                <a:lnTo>
                  <a:pt x="829453" y="119324"/>
                </a:lnTo>
                <a:lnTo>
                  <a:pt x="838987" y="93524"/>
                </a:lnTo>
                <a:lnTo>
                  <a:pt x="947812" y="93524"/>
                </a:lnTo>
                <a:lnTo>
                  <a:pt x="936474" y="74174"/>
                </a:lnTo>
                <a:lnTo>
                  <a:pt x="854877" y="74174"/>
                </a:lnTo>
                <a:lnTo>
                  <a:pt x="880300" y="22574"/>
                </a:lnTo>
                <a:lnTo>
                  <a:pt x="906240" y="22574"/>
                </a:lnTo>
                <a:lnTo>
                  <a:pt x="893013" y="0"/>
                </a:lnTo>
                <a:close/>
              </a:path>
              <a:path w="1068070" h="119379">
                <a:moveTo>
                  <a:pt x="947812" y="93524"/>
                </a:moveTo>
                <a:lnTo>
                  <a:pt x="918437" y="93524"/>
                </a:lnTo>
                <a:lnTo>
                  <a:pt x="931148" y="119324"/>
                </a:lnTo>
                <a:lnTo>
                  <a:pt x="962929" y="119324"/>
                </a:lnTo>
                <a:lnTo>
                  <a:pt x="947812" y="93524"/>
                </a:lnTo>
                <a:close/>
              </a:path>
              <a:path w="1068070" h="119379">
                <a:moveTo>
                  <a:pt x="1013776" y="22574"/>
                </a:moveTo>
                <a:lnTo>
                  <a:pt x="985174" y="22574"/>
                </a:lnTo>
                <a:lnTo>
                  <a:pt x="985174" y="119324"/>
                </a:lnTo>
                <a:lnTo>
                  <a:pt x="1013776" y="119324"/>
                </a:lnTo>
                <a:lnTo>
                  <a:pt x="1013776" y="22574"/>
                </a:lnTo>
                <a:close/>
              </a:path>
              <a:path w="1068070" h="119379">
                <a:moveTo>
                  <a:pt x="906240" y="22574"/>
                </a:moveTo>
                <a:lnTo>
                  <a:pt x="880300" y="22574"/>
                </a:lnTo>
                <a:lnTo>
                  <a:pt x="905725" y="74174"/>
                </a:lnTo>
                <a:lnTo>
                  <a:pt x="936474" y="74174"/>
                </a:lnTo>
                <a:lnTo>
                  <a:pt x="906240" y="22574"/>
                </a:lnTo>
                <a:close/>
              </a:path>
              <a:path w="1068070" h="119379">
                <a:moveTo>
                  <a:pt x="800851" y="19349"/>
                </a:moveTo>
                <a:lnTo>
                  <a:pt x="765893" y="19349"/>
                </a:lnTo>
                <a:lnTo>
                  <a:pt x="769071" y="22574"/>
                </a:lnTo>
                <a:lnTo>
                  <a:pt x="772250" y="22574"/>
                </a:lnTo>
                <a:lnTo>
                  <a:pt x="775427" y="25799"/>
                </a:lnTo>
                <a:lnTo>
                  <a:pt x="775427" y="51599"/>
                </a:lnTo>
                <a:lnTo>
                  <a:pt x="772250" y="54824"/>
                </a:lnTo>
                <a:lnTo>
                  <a:pt x="800851" y="54824"/>
                </a:lnTo>
                <a:lnTo>
                  <a:pt x="800851" y="19349"/>
                </a:lnTo>
                <a:close/>
              </a:path>
              <a:path w="1068070" h="119379">
                <a:moveTo>
                  <a:pt x="1067802" y="0"/>
                </a:moveTo>
                <a:lnTo>
                  <a:pt x="931148" y="0"/>
                </a:lnTo>
                <a:lnTo>
                  <a:pt x="931148" y="22574"/>
                </a:lnTo>
                <a:lnTo>
                  <a:pt x="1067802" y="22574"/>
                </a:lnTo>
                <a:lnTo>
                  <a:pt x="1067802" y="0"/>
                </a:lnTo>
                <a:close/>
              </a:path>
              <a:path w="1068070" h="119379">
                <a:moveTo>
                  <a:pt x="629290" y="100"/>
                </a:moveTo>
                <a:lnTo>
                  <a:pt x="520444" y="100"/>
                </a:lnTo>
                <a:lnTo>
                  <a:pt x="513641" y="806"/>
                </a:lnTo>
                <a:lnTo>
                  <a:pt x="507434" y="2721"/>
                </a:lnTo>
                <a:lnTo>
                  <a:pt x="502121" y="6449"/>
                </a:lnTo>
                <a:lnTo>
                  <a:pt x="502121" y="9674"/>
                </a:lnTo>
                <a:lnTo>
                  <a:pt x="498943" y="19349"/>
                </a:lnTo>
                <a:lnTo>
                  <a:pt x="498943" y="103199"/>
                </a:lnTo>
                <a:lnTo>
                  <a:pt x="502121" y="109649"/>
                </a:lnTo>
                <a:lnTo>
                  <a:pt x="502121" y="116099"/>
                </a:lnTo>
                <a:lnTo>
                  <a:pt x="507434" y="117963"/>
                </a:lnTo>
                <a:lnTo>
                  <a:pt x="513641" y="118921"/>
                </a:lnTo>
                <a:lnTo>
                  <a:pt x="521416" y="119324"/>
                </a:lnTo>
                <a:lnTo>
                  <a:pt x="629240" y="119324"/>
                </a:lnTo>
                <a:lnTo>
                  <a:pt x="638774" y="109649"/>
                </a:lnTo>
                <a:lnTo>
                  <a:pt x="638774" y="99974"/>
                </a:lnTo>
                <a:lnTo>
                  <a:pt x="527545" y="99974"/>
                </a:lnTo>
                <a:lnTo>
                  <a:pt x="527545" y="22574"/>
                </a:lnTo>
                <a:lnTo>
                  <a:pt x="638774" y="22574"/>
                </a:lnTo>
                <a:lnTo>
                  <a:pt x="638774" y="9674"/>
                </a:lnTo>
                <a:lnTo>
                  <a:pt x="632418" y="6449"/>
                </a:lnTo>
                <a:lnTo>
                  <a:pt x="629290" y="100"/>
                </a:lnTo>
                <a:close/>
              </a:path>
              <a:path w="1068070" h="119379">
                <a:moveTo>
                  <a:pt x="638774" y="51599"/>
                </a:moveTo>
                <a:lnTo>
                  <a:pt x="565680" y="51599"/>
                </a:lnTo>
                <a:lnTo>
                  <a:pt x="565680" y="70949"/>
                </a:lnTo>
                <a:lnTo>
                  <a:pt x="613350" y="70949"/>
                </a:lnTo>
                <a:lnTo>
                  <a:pt x="613350" y="99974"/>
                </a:lnTo>
                <a:lnTo>
                  <a:pt x="638774" y="99974"/>
                </a:lnTo>
                <a:lnTo>
                  <a:pt x="638774" y="51599"/>
                </a:lnTo>
                <a:close/>
              </a:path>
              <a:path w="1068070" h="119379">
                <a:moveTo>
                  <a:pt x="638774" y="22574"/>
                </a:moveTo>
                <a:lnTo>
                  <a:pt x="613350" y="22574"/>
                </a:lnTo>
                <a:lnTo>
                  <a:pt x="613350" y="35474"/>
                </a:lnTo>
                <a:lnTo>
                  <a:pt x="638774" y="29024"/>
                </a:lnTo>
                <a:lnTo>
                  <a:pt x="638774" y="22574"/>
                </a:lnTo>
                <a:close/>
              </a:path>
              <a:path w="1068070" h="119379">
                <a:moveTo>
                  <a:pt x="476697" y="0"/>
                </a:moveTo>
                <a:lnTo>
                  <a:pt x="352755" y="0"/>
                </a:lnTo>
                <a:lnTo>
                  <a:pt x="352755" y="119324"/>
                </a:lnTo>
                <a:lnTo>
                  <a:pt x="476697" y="119324"/>
                </a:lnTo>
                <a:lnTo>
                  <a:pt x="476697" y="99974"/>
                </a:lnTo>
                <a:lnTo>
                  <a:pt x="381356" y="99974"/>
                </a:lnTo>
                <a:lnTo>
                  <a:pt x="381356" y="67724"/>
                </a:lnTo>
                <a:lnTo>
                  <a:pt x="435383" y="67724"/>
                </a:lnTo>
                <a:lnTo>
                  <a:pt x="435383" y="48374"/>
                </a:lnTo>
                <a:lnTo>
                  <a:pt x="381356" y="48374"/>
                </a:lnTo>
                <a:lnTo>
                  <a:pt x="381356" y="19349"/>
                </a:lnTo>
                <a:lnTo>
                  <a:pt x="476697" y="19349"/>
                </a:lnTo>
                <a:lnTo>
                  <a:pt x="476697" y="0"/>
                </a:lnTo>
                <a:close/>
              </a:path>
              <a:path w="1068070" h="119379">
                <a:moveTo>
                  <a:pt x="292374" y="22574"/>
                </a:moveTo>
                <a:lnTo>
                  <a:pt x="263772" y="22574"/>
                </a:lnTo>
                <a:lnTo>
                  <a:pt x="263772" y="119324"/>
                </a:lnTo>
                <a:lnTo>
                  <a:pt x="292374" y="119324"/>
                </a:lnTo>
                <a:lnTo>
                  <a:pt x="292374" y="22574"/>
                </a:lnTo>
                <a:close/>
              </a:path>
              <a:path w="1068070" h="119379">
                <a:moveTo>
                  <a:pt x="346400" y="0"/>
                </a:moveTo>
                <a:lnTo>
                  <a:pt x="209746" y="0"/>
                </a:lnTo>
                <a:lnTo>
                  <a:pt x="209746" y="22574"/>
                </a:lnTo>
                <a:lnTo>
                  <a:pt x="346400" y="22574"/>
                </a:lnTo>
                <a:lnTo>
                  <a:pt x="346400" y="0"/>
                </a:lnTo>
                <a:close/>
              </a:path>
              <a:path w="1068070" h="119379">
                <a:moveTo>
                  <a:pt x="79448" y="0"/>
                </a:moveTo>
                <a:lnTo>
                  <a:pt x="60380" y="0"/>
                </a:lnTo>
                <a:lnTo>
                  <a:pt x="60380" y="119324"/>
                </a:lnTo>
                <a:lnTo>
                  <a:pt x="85805" y="119324"/>
                </a:lnTo>
                <a:lnTo>
                  <a:pt x="85805" y="51599"/>
                </a:lnTo>
                <a:lnTo>
                  <a:pt x="82626" y="45149"/>
                </a:lnTo>
                <a:lnTo>
                  <a:pt x="82626" y="35474"/>
                </a:lnTo>
                <a:lnTo>
                  <a:pt x="122351" y="35474"/>
                </a:lnTo>
                <a:lnTo>
                  <a:pt x="79448" y="0"/>
                </a:lnTo>
                <a:close/>
              </a:path>
              <a:path w="1068070" h="119379">
                <a:moveTo>
                  <a:pt x="122351" y="35474"/>
                </a:moveTo>
                <a:lnTo>
                  <a:pt x="82626" y="35474"/>
                </a:lnTo>
                <a:lnTo>
                  <a:pt x="88982" y="41924"/>
                </a:lnTo>
                <a:lnTo>
                  <a:pt x="92160" y="41924"/>
                </a:lnTo>
                <a:lnTo>
                  <a:pt x="92160" y="45149"/>
                </a:lnTo>
                <a:lnTo>
                  <a:pt x="184322" y="119324"/>
                </a:lnTo>
                <a:lnTo>
                  <a:pt x="203390" y="119324"/>
                </a:lnTo>
                <a:lnTo>
                  <a:pt x="203390" y="83849"/>
                </a:lnTo>
                <a:lnTo>
                  <a:pt x="174788" y="83849"/>
                </a:lnTo>
                <a:lnTo>
                  <a:pt x="174788" y="80624"/>
                </a:lnTo>
                <a:lnTo>
                  <a:pt x="168432" y="74174"/>
                </a:lnTo>
                <a:lnTo>
                  <a:pt x="165254" y="74174"/>
                </a:lnTo>
                <a:lnTo>
                  <a:pt x="165254" y="70949"/>
                </a:lnTo>
                <a:lnTo>
                  <a:pt x="122351" y="35474"/>
                </a:lnTo>
                <a:close/>
              </a:path>
              <a:path w="1068070" h="119379">
                <a:moveTo>
                  <a:pt x="203390" y="0"/>
                </a:moveTo>
                <a:lnTo>
                  <a:pt x="174788" y="0"/>
                </a:lnTo>
                <a:lnTo>
                  <a:pt x="174788" y="77399"/>
                </a:lnTo>
                <a:lnTo>
                  <a:pt x="177966" y="83849"/>
                </a:lnTo>
                <a:lnTo>
                  <a:pt x="203390" y="83849"/>
                </a:lnTo>
                <a:lnTo>
                  <a:pt x="203390" y="0"/>
                </a:lnTo>
                <a:close/>
              </a:path>
              <a:path w="1068070" h="119379">
                <a:moveTo>
                  <a:pt x="28601" y="0"/>
                </a:moveTo>
                <a:lnTo>
                  <a:pt x="0" y="0"/>
                </a:lnTo>
                <a:lnTo>
                  <a:pt x="0" y="119324"/>
                </a:lnTo>
                <a:lnTo>
                  <a:pt x="28601" y="119324"/>
                </a:lnTo>
                <a:lnTo>
                  <a:pt x="28601" y="0"/>
                </a:lnTo>
                <a:close/>
              </a:path>
            </a:pathLst>
          </a:custGeom>
          <a:solidFill>
            <a:srgbClr val="504C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4229653" y="763359"/>
            <a:ext cx="3733165" cy="4235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ts val="1545"/>
              </a:lnSpc>
              <a:spcBef>
                <a:spcPts val="135"/>
              </a:spcBef>
            </a:pPr>
            <a:r>
              <a:rPr dirty="0" sz="1350" b="1">
                <a:latin typeface="Calibri"/>
                <a:cs typeface="Calibri"/>
              </a:rPr>
              <a:t>INES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-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INVESTIȚII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NOI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ÎN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ECONOMIE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spc="-10" b="1">
                <a:latin typeface="Calibri"/>
                <a:cs typeface="Calibri"/>
              </a:rPr>
              <a:t>SOCIALĂ</a:t>
            </a:r>
            <a:endParaRPr sz="1350">
              <a:latin typeface="Calibri"/>
              <a:cs typeface="Calibri"/>
            </a:endParaRPr>
          </a:p>
          <a:p>
            <a:pPr algn="ctr">
              <a:lnSpc>
                <a:spcPts val="1545"/>
              </a:lnSpc>
            </a:pPr>
            <a:r>
              <a:rPr dirty="0" sz="1350" spc="-10">
                <a:latin typeface="Calibri"/>
                <a:cs typeface="Calibri"/>
              </a:rPr>
              <a:t>(</a:t>
            </a:r>
            <a:r>
              <a:rPr dirty="0" sz="1350" spc="-10" b="1">
                <a:solidFill>
                  <a:srgbClr val="FF2600"/>
                </a:solidFill>
                <a:latin typeface="Calibri"/>
                <a:cs typeface="Calibri"/>
              </a:rPr>
              <a:t>PEO/103/PEO_P4/OP4/ESO4.1/PEO_A52/316680</a:t>
            </a:r>
            <a:r>
              <a:rPr dirty="0" sz="1350" spc="-10">
                <a:latin typeface="Calibri"/>
                <a:cs typeface="Calibri"/>
              </a:rPr>
              <a:t>)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pc="-10"/>
              <a:t>As</a:t>
            </a:r>
            <a:r>
              <a:rPr dirty="0" spc="-45"/>
              <a:t> </a:t>
            </a:r>
            <a:r>
              <a:rPr dirty="0"/>
              <a:t>ociația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entru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romovare</a:t>
            </a:r>
            <a:r>
              <a:rPr dirty="0" spc="160"/>
              <a:t> </a:t>
            </a:r>
            <a:r>
              <a:rPr dirty="0" spc="-10"/>
              <a:t>incluzivă</a:t>
            </a:r>
          </a:p>
        </p:txBody>
      </p:sp>
      <p:sp>
        <p:nvSpPr>
          <p:cNvPr id="13" name="object 13" descr=""/>
          <p:cNvSpPr txBox="1"/>
          <p:nvPr/>
        </p:nvSpPr>
        <p:spPr>
          <a:xfrm>
            <a:off x="4772032" y="1502846"/>
            <a:ext cx="2647950" cy="4679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900">
                <a:solidFill>
                  <a:srgbClr val="005493"/>
                </a:solidFill>
                <a:latin typeface="Calibri"/>
                <a:cs typeface="Calibri"/>
              </a:rPr>
              <a:t>Persoane</a:t>
            </a:r>
            <a:r>
              <a:rPr dirty="0" sz="2900" spc="-145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2900" spc="-10">
                <a:solidFill>
                  <a:srgbClr val="005493"/>
                </a:solidFill>
                <a:latin typeface="Calibri"/>
                <a:cs typeface="Calibri"/>
              </a:rPr>
              <a:t>eligibile</a:t>
            </a:r>
            <a:endParaRPr sz="29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147005" y="2330043"/>
            <a:ext cx="9715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0">
                <a:latin typeface="Arial MT"/>
                <a:cs typeface="Arial MT"/>
              </a:rPr>
              <a:t>•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375605" y="2315904"/>
            <a:ext cx="9946005" cy="3640454"/>
          </a:xfrm>
          <a:prstGeom prst="rect">
            <a:avLst/>
          </a:prstGeom>
        </p:spPr>
        <p:txBody>
          <a:bodyPr wrap="square" lIns="0" tIns="59055" rIns="0" bIns="0" rtlCol="0" vert="horz">
            <a:spAutoFit/>
          </a:bodyPr>
          <a:lstStyle/>
          <a:p>
            <a:pPr algn="just" marL="12700" marR="5080">
              <a:lnSpc>
                <a:spcPts val="1540"/>
              </a:lnSpc>
              <a:spcBef>
                <a:spcPts val="465"/>
              </a:spcBef>
            </a:pP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Persoane</a:t>
            </a:r>
            <a:r>
              <a:rPr dirty="0" sz="1600" spc="170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aflate</a:t>
            </a:r>
            <a:r>
              <a:rPr dirty="0" sz="1600" spc="175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in</a:t>
            </a:r>
            <a:r>
              <a:rPr dirty="0" sz="1600" spc="175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cautarea</a:t>
            </a:r>
            <a:r>
              <a:rPr dirty="0" sz="1600" spc="175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unui</a:t>
            </a:r>
            <a:r>
              <a:rPr dirty="0" sz="1600" spc="175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loc</a:t>
            </a:r>
            <a:r>
              <a:rPr dirty="0" sz="1600" spc="175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de</a:t>
            </a:r>
            <a:r>
              <a:rPr dirty="0" sz="1600" spc="175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munca</a:t>
            </a:r>
            <a:r>
              <a:rPr dirty="0" sz="1600" spc="160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–</a:t>
            </a:r>
            <a:r>
              <a:rPr dirty="0" sz="1600" spc="17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nu</a:t>
            </a:r>
            <a:r>
              <a:rPr dirty="0" sz="1600" spc="17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este</a:t>
            </a:r>
            <a:r>
              <a:rPr dirty="0" sz="1600" spc="17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angajată/nu</a:t>
            </a:r>
            <a:r>
              <a:rPr dirty="0" sz="1600" spc="17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are</a:t>
            </a:r>
            <a:r>
              <a:rPr dirty="0" sz="1600" spc="17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raporturi</a:t>
            </a:r>
            <a:r>
              <a:rPr dirty="0" sz="1600" spc="17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de</a:t>
            </a:r>
            <a:r>
              <a:rPr dirty="0" sz="1600" spc="17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serviciu,</a:t>
            </a:r>
            <a:r>
              <a:rPr dirty="0" sz="1600" spc="17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la</a:t>
            </a:r>
            <a:r>
              <a:rPr dirty="0" sz="1600" spc="17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data</a:t>
            </a:r>
            <a:r>
              <a:rPr dirty="0" sz="1600" spc="17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includerii</a:t>
            </a:r>
            <a:r>
              <a:rPr dirty="0" sz="1600" spc="175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în </a:t>
            </a:r>
            <a:r>
              <a:rPr dirty="0" sz="1600">
                <a:latin typeface="Calibri"/>
                <a:cs typeface="Calibri"/>
              </a:rPr>
              <a:t>grupul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țintă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al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proiectului;</a:t>
            </a:r>
            <a:endParaRPr sz="16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630"/>
              </a:spcBef>
            </a:pP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Tineri</a:t>
            </a:r>
            <a:r>
              <a:rPr dirty="0" sz="1600" spc="-30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cu</a:t>
            </a:r>
            <a:r>
              <a:rPr dirty="0" sz="1600" spc="-25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005493"/>
                </a:solidFill>
                <a:latin typeface="Calibri"/>
                <a:cs typeface="Calibri"/>
              </a:rPr>
              <a:t>vârsta</a:t>
            </a:r>
            <a:r>
              <a:rPr dirty="0" sz="1600" spc="-20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de</a:t>
            </a:r>
            <a:r>
              <a:rPr dirty="0" sz="1600" spc="-30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peste</a:t>
            </a:r>
            <a:r>
              <a:rPr dirty="0" sz="1600" spc="-25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30</a:t>
            </a:r>
            <a:r>
              <a:rPr dirty="0" sz="1600" spc="-20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de</a:t>
            </a:r>
            <a:r>
              <a:rPr dirty="0" sz="1600" spc="-25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ani</a:t>
            </a:r>
            <a:r>
              <a:rPr dirty="0" sz="1600" spc="-30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și</a:t>
            </a:r>
            <a:r>
              <a:rPr dirty="0" sz="1600" spc="-25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până</a:t>
            </a:r>
            <a:r>
              <a:rPr dirty="0" sz="1600" spc="-20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în</a:t>
            </a:r>
            <a:r>
              <a:rPr dirty="0" sz="1600" spc="-25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35</a:t>
            </a:r>
            <a:r>
              <a:rPr dirty="0" sz="1600" spc="-25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de</a:t>
            </a:r>
            <a:r>
              <a:rPr dirty="0" sz="1600" spc="-25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ani</a:t>
            </a:r>
            <a:r>
              <a:rPr dirty="0" sz="1600" spc="-15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(neîmpliniți),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indiferent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de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statutul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pe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piața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muncii;</a:t>
            </a:r>
            <a:endParaRPr sz="1600">
              <a:latin typeface="Calibri"/>
              <a:cs typeface="Calibri"/>
            </a:endParaRPr>
          </a:p>
          <a:p>
            <a:pPr algn="just" marL="12700" marR="5080">
              <a:lnSpc>
                <a:spcPts val="1540"/>
              </a:lnSpc>
              <a:spcBef>
                <a:spcPts val="990"/>
              </a:spcBef>
            </a:pP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Șomeri</a:t>
            </a:r>
            <a:r>
              <a:rPr dirty="0" sz="1600" spc="185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și</a:t>
            </a:r>
            <a:r>
              <a:rPr dirty="0" sz="1600" spc="185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șomeri</a:t>
            </a:r>
            <a:r>
              <a:rPr dirty="0" sz="1600" spc="185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de</a:t>
            </a:r>
            <a:r>
              <a:rPr dirty="0" sz="1600" spc="185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lungă</a:t>
            </a:r>
            <a:r>
              <a:rPr dirty="0" sz="1600" spc="185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durată</a:t>
            </a:r>
            <a:r>
              <a:rPr dirty="0" sz="1600" spc="195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–</a:t>
            </a:r>
            <a:r>
              <a:rPr dirty="0" sz="1600" spc="185" b="1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persoane</a:t>
            </a:r>
            <a:r>
              <a:rPr dirty="0" sz="1600" spc="18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care</a:t>
            </a:r>
            <a:r>
              <a:rPr dirty="0" sz="1600" spc="19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se</a:t>
            </a:r>
            <a:r>
              <a:rPr dirty="0" sz="1600" spc="18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încadrează</a:t>
            </a:r>
            <a:r>
              <a:rPr dirty="0" sz="1600" spc="18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în</a:t>
            </a:r>
            <a:r>
              <a:rPr dirty="0" sz="1600" spc="18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definiția</a:t>
            </a:r>
            <a:r>
              <a:rPr dirty="0" sz="1600" spc="18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din</a:t>
            </a:r>
            <a:r>
              <a:rPr dirty="0" sz="1600" spc="18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Legea</a:t>
            </a:r>
            <a:r>
              <a:rPr dirty="0" sz="1600" spc="18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nr.</a:t>
            </a:r>
            <a:r>
              <a:rPr dirty="0" sz="1600" spc="18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76/2002</a:t>
            </a:r>
            <a:r>
              <a:rPr dirty="0" sz="1600" spc="19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privind</a:t>
            </a:r>
            <a:r>
              <a:rPr dirty="0" sz="1600" spc="18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sistemul </a:t>
            </a:r>
            <a:r>
              <a:rPr dirty="0" sz="1600">
                <a:latin typeface="Calibri"/>
                <a:cs typeface="Calibri"/>
              </a:rPr>
              <a:t>asigurărilor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pentru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șomaj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și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stimularea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ocupării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forței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de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muncă;</a:t>
            </a:r>
            <a:endParaRPr sz="1600">
              <a:latin typeface="Calibri"/>
              <a:cs typeface="Calibri"/>
            </a:endParaRPr>
          </a:p>
          <a:p>
            <a:pPr algn="just" marL="12700" marR="5715">
              <a:lnSpc>
                <a:spcPts val="1540"/>
              </a:lnSpc>
              <a:spcBef>
                <a:spcPts val="994"/>
              </a:spcBef>
            </a:pP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Persoane</a:t>
            </a:r>
            <a:r>
              <a:rPr dirty="0" sz="1600" spc="-10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din</a:t>
            </a:r>
            <a:r>
              <a:rPr dirty="0" sz="1600" spc="-5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grupuri</a:t>
            </a:r>
            <a:r>
              <a:rPr dirty="0" sz="1600" spc="-5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005493"/>
                </a:solidFill>
                <a:latin typeface="Calibri"/>
                <a:cs typeface="Calibri"/>
              </a:rPr>
              <a:t>dezavantajate</a:t>
            </a:r>
            <a:r>
              <a:rPr dirty="0" sz="1600" spc="-5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pe</a:t>
            </a:r>
            <a:r>
              <a:rPr dirty="0" sz="1600" spc="-5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piața</a:t>
            </a:r>
            <a:r>
              <a:rPr dirty="0" sz="1600" spc="-5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muncii</a:t>
            </a:r>
            <a:r>
              <a:rPr dirty="0" sz="1600" spc="-15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–</a:t>
            </a:r>
            <a:r>
              <a:rPr dirty="0" sz="1600" spc="-10" b="1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persoane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cu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nivel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de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instruire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scăzut,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persoane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cu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dizabilități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sau </a:t>
            </a:r>
            <a:r>
              <a:rPr dirty="0" sz="1600">
                <a:latin typeface="Calibri"/>
                <a:cs typeface="Calibri"/>
              </a:rPr>
              <a:t>persoane</a:t>
            </a:r>
            <a:r>
              <a:rPr dirty="0" sz="1600" spc="3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din</a:t>
            </a:r>
            <a:r>
              <a:rPr dirty="0" sz="1600" spc="3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comunitățile</a:t>
            </a:r>
            <a:r>
              <a:rPr dirty="0" sz="1600" spc="3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supuse</a:t>
            </a:r>
            <a:r>
              <a:rPr dirty="0" sz="1600" spc="3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riscului</a:t>
            </a:r>
            <a:r>
              <a:rPr dirty="0" sz="1600" spc="3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de</a:t>
            </a:r>
            <a:r>
              <a:rPr dirty="0" sz="1600" spc="3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excluziune</a:t>
            </a:r>
            <a:r>
              <a:rPr dirty="0" sz="1600" spc="3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socială,</a:t>
            </a:r>
            <a:r>
              <a:rPr dirty="0" sz="1600" spc="3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persoane</a:t>
            </a:r>
            <a:r>
              <a:rPr dirty="0" sz="1600" spc="3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din</a:t>
            </a:r>
            <a:r>
              <a:rPr dirty="0" sz="1600" spc="3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zone</a:t>
            </a:r>
            <a:r>
              <a:rPr dirty="0" sz="1600" spc="3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rurale,</a:t>
            </a:r>
            <a:r>
              <a:rPr dirty="0" sz="1600" spc="3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persoane</a:t>
            </a:r>
            <a:r>
              <a:rPr dirty="0" sz="1600" spc="3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eliberate</a:t>
            </a:r>
            <a:r>
              <a:rPr dirty="0" sz="1600" spc="320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din </a:t>
            </a:r>
            <a:r>
              <a:rPr dirty="0" sz="1600">
                <a:latin typeface="Calibri"/>
                <a:cs typeface="Calibri"/>
              </a:rPr>
              <a:t>detenție,</a:t>
            </a:r>
            <a:r>
              <a:rPr dirty="0" sz="1600" spc="8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tineri</a:t>
            </a:r>
            <a:r>
              <a:rPr dirty="0" sz="1600" spc="9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postinstituționalizați;</a:t>
            </a:r>
            <a:r>
              <a:rPr dirty="0" sz="1600" spc="9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șomeri</a:t>
            </a:r>
            <a:r>
              <a:rPr dirty="0" sz="1600" spc="9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cu</a:t>
            </a:r>
            <a:r>
              <a:rPr dirty="0" sz="1600" spc="9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un</a:t>
            </a:r>
            <a:r>
              <a:rPr dirty="0" sz="1600" spc="9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nivel</a:t>
            </a:r>
            <a:r>
              <a:rPr dirty="0" sz="1600" spc="9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redus</a:t>
            </a:r>
            <a:r>
              <a:rPr dirty="0" sz="1600" spc="9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de</a:t>
            </a:r>
            <a:r>
              <a:rPr dirty="0" sz="1600" spc="9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competențe,</a:t>
            </a:r>
            <a:r>
              <a:rPr dirty="0" sz="1600" spc="9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persoane</a:t>
            </a:r>
            <a:r>
              <a:rPr dirty="0" sz="1600" spc="8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cu</a:t>
            </a:r>
            <a:r>
              <a:rPr dirty="0" sz="1600" spc="9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vârsta</a:t>
            </a:r>
            <a:r>
              <a:rPr dirty="0" sz="1600" spc="9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de</a:t>
            </a:r>
            <a:r>
              <a:rPr dirty="0" sz="1600" spc="9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peste</a:t>
            </a:r>
            <a:r>
              <a:rPr dirty="0" sz="1600" spc="9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50</a:t>
            </a:r>
            <a:r>
              <a:rPr dirty="0" sz="1600" spc="9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de</a:t>
            </a:r>
            <a:r>
              <a:rPr dirty="0" sz="1600" spc="9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ani, </a:t>
            </a:r>
            <a:r>
              <a:rPr dirty="0" sz="1600">
                <a:latin typeface="Calibri"/>
                <a:cs typeface="Calibri"/>
              </a:rPr>
              <a:t>persoane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reîntoarse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în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țară;</a:t>
            </a:r>
            <a:endParaRPr sz="1600">
              <a:latin typeface="Calibri"/>
              <a:cs typeface="Calibri"/>
            </a:endParaRPr>
          </a:p>
          <a:p>
            <a:pPr algn="just" marL="12700" marR="5080">
              <a:lnSpc>
                <a:spcPts val="1540"/>
              </a:lnSpc>
              <a:spcBef>
                <a:spcPts val="994"/>
              </a:spcBef>
            </a:pP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Persoane</a:t>
            </a:r>
            <a:r>
              <a:rPr dirty="0" sz="1600" spc="110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inactive</a:t>
            </a:r>
            <a:r>
              <a:rPr dirty="0" sz="1600" spc="105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–</a:t>
            </a:r>
            <a:r>
              <a:rPr dirty="0" sz="1600" spc="1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persoane</a:t>
            </a:r>
            <a:r>
              <a:rPr dirty="0" sz="1600" spc="114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care</a:t>
            </a:r>
            <a:r>
              <a:rPr dirty="0" sz="1600" spc="1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nu</a:t>
            </a:r>
            <a:r>
              <a:rPr dirty="0" sz="1600" spc="1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fac</a:t>
            </a:r>
            <a:r>
              <a:rPr dirty="0" sz="1600" spc="1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parte</a:t>
            </a:r>
            <a:r>
              <a:rPr dirty="0" sz="1600" spc="1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din</a:t>
            </a:r>
            <a:r>
              <a:rPr dirty="0" sz="1600" spc="114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forța</a:t>
            </a:r>
            <a:r>
              <a:rPr dirty="0" sz="1600" spc="1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de</a:t>
            </a:r>
            <a:r>
              <a:rPr dirty="0" sz="1600" spc="1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muncă,</a:t>
            </a:r>
            <a:r>
              <a:rPr dirty="0" sz="1600" spc="1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care</a:t>
            </a:r>
            <a:r>
              <a:rPr dirty="0" sz="1600" spc="114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nu</a:t>
            </a:r>
            <a:r>
              <a:rPr dirty="0" sz="1600" spc="1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sunt</a:t>
            </a:r>
            <a:r>
              <a:rPr dirty="0" sz="1600" spc="1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nici</a:t>
            </a:r>
            <a:r>
              <a:rPr dirty="0" sz="1600" spc="1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ocupate,</a:t>
            </a:r>
            <a:r>
              <a:rPr dirty="0" sz="1600" spc="114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nici</a:t>
            </a:r>
            <a:r>
              <a:rPr dirty="0" sz="1600" spc="1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șomere;</a:t>
            </a:r>
            <a:r>
              <a:rPr dirty="0" sz="1600" spc="1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Populația </a:t>
            </a:r>
            <a:r>
              <a:rPr dirty="0" sz="1600">
                <a:latin typeface="Calibri"/>
                <a:cs typeface="Calibri"/>
              </a:rPr>
              <a:t>inactivă</a:t>
            </a:r>
            <a:r>
              <a:rPr dirty="0" sz="1600" spc="6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include</a:t>
            </a:r>
            <a:r>
              <a:rPr dirty="0" sz="1600" spc="6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studenții,</a:t>
            </a:r>
            <a:r>
              <a:rPr dirty="0" sz="1600" spc="6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pensionarii,</a:t>
            </a:r>
            <a:r>
              <a:rPr dirty="0" sz="1600" spc="6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precum</a:t>
            </a:r>
            <a:r>
              <a:rPr dirty="0" sz="1600" spc="6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și</a:t>
            </a:r>
            <a:r>
              <a:rPr dirty="0" sz="1600" spc="6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acele</a:t>
            </a:r>
            <a:r>
              <a:rPr dirty="0" sz="1600" spc="6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persoane</a:t>
            </a:r>
            <a:r>
              <a:rPr dirty="0" sz="1600" spc="6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care,</a:t>
            </a:r>
            <a:r>
              <a:rPr dirty="0" sz="1600" spc="6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deși</a:t>
            </a:r>
            <a:r>
              <a:rPr dirty="0" sz="1600" spc="6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se</a:t>
            </a:r>
            <a:r>
              <a:rPr dirty="0" sz="1600" spc="6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află</a:t>
            </a:r>
            <a:r>
              <a:rPr dirty="0" sz="1600" spc="6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la</a:t>
            </a:r>
            <a:r>
              <a:rPr dirty="0" sz="1600" spc="6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vârsta</a:t>
            </a:r>
            <a:r>
              <a:rPr dirty="0" sz="1600" spc="6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de</a:t>
            </a:r>
            <a:r>
              <a:rPr dirty="0" sz="1600" spc="6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muncă</a:t>
            </a:r>
            <a:r>
              <a:rPr dirty="0" sz="1600" spc="6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(15-</a:t>
            </a:r>
            <a:r>
              <a:rPr dirty="0" sz="1600">
                <a:latin typeface="Calibri"/>
                <a:cs typeface="Calibri"/>
              </a:rPr>
              <a:t>64</a:t>
            </a:r>
            <a:r>
              <a:rPr dirty="0" sz="1600" spc="6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de</a:t>
            </a:r>
            <a:r>
              <a:rPr dirty="0" sz="1600" spc="6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ani)</a:t>
            </a:r>
            <a:r>
              <a:rPr dirty="0" sz="1600" spc="65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nu </a:t>
            </a:r>
            <a:r>
              <a:rPr dirty="0" sz="1600">
                <a:latin typeface="Calibri"/>
                <a:cs typeface="Calibri"/>
              </a:rPr>
              <a:t>muncesc,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nu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sunt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disponibili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și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nici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nu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își</a:t>
            </a:r>
            <a:r>
              <a:rPr dirty="0" sz="1600" spc="1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doresc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să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muncească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(casnice),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persoane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întreținute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de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alte</a:t>
            </a:r>
            <a:r>
              <a:rPr dirty="0" sz="1600" spc="1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persoane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ori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de </a:t>
            </a:r>
            <a:r>
              <a:rPr dirty="0" sz="1600">
                <a:latin typeface="Calibri"/>
                <a:cs typeface="Calibri"/>
              </a:rPr>
              <a:t>stat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sau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care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se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întrețin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din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alte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venituri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(chirii,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dobânzi,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rente,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etc.)</a:t>
            </a:r>
            <a:endParaRPr sz="1600">
              <a:latin typeface="Calibri"/>
              <a:cs typeface="Calibri"/>
            </a:endParaRPr>
          </a:p>
          <a:p>
            <a:pPr algn="just" marL="12700" marR="5080">
              <a:lnSpc>
                <a:spcPts val="1540"/>
              </a:lnSpc>
              <a:spcBef>
                <a:spcPts val="994"/>
              </a:spcBef>
            </a:pP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Tineri</a:t>
            </a:r>
            <a:r>
              <a:rPr dirty="0" sz="1600" spc="105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5493"/>
                </a:solidFill>
                <a:latin typeface="Calibri"/>
                <a:cs typeface="Calibri"/>
              </a:rPr>
              <a:t>NEETs</a:t>
            </a:r>
            <a:r>
              <a:rPr dirty="0" sz="1600" spc="105" b="1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–</a:t>
            </a:r>
            <a:r>
              <a:rPr dirty="0" sz="1600" spc="110" b="1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persoane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cu</a:t>
            </a:r>
            <a:r>
              <a:rPr dirty="0" sz="1600" spc="1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vârsta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cuprinsă</a:t>
            </a:r>
            <a:r>
              <a:rPr dirty="0" sz="1600" spc="1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între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18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și</a:t>
            </a:r>
            <a:r>
              <a:rPr dirty="0" sz="1600" spc="1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29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de</a:t>
            </a:r>
            <a:r>
              <a:rPr dirty="0" sz="1600" spc="1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ani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care</a:t>
            </a:r>
            <a:r>
              <a:rPr dirty="0" sz="1600" spc="1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nu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au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un</a:t>
            </a:r>
            <a:r>
              <a:rPr dirty="0" sz="1600" spc="1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loc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de</a:t>
            </a:r>
            <a:r>
              <a:rPr dirty="0" sz="1600" spc="1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muncă,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nu</a:t>
            </a:r>
            <a:r>
              <a:rPr dirty="0" sz="1600" spc="1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urmează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</a:t>
            </a:r>
            <a:r>
              <a:rPr dirty="0" sz="1600" spc="1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formă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de </a:t>
            </a:r>
            <a:r>
              <a:rPr dirty="0" sz="1600" spc="-10">
                <a:latin typeface="Calibri"/>
                <a:cs typeface="Calibri"/>
              </a:rPr>
              <a:t>învățământ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și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nu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participă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la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activități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de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formare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profesională.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147005" y="2769321"/>
            <a:ext cx="97155" cy="670560"/>
          </a:xfrm>
          <a:prstGeom prst="rect">
            <a:avLst/>
          </a:prstGeom>
        </p:spPr>
        <p:txBody>
          <a:bodyPr wrap="square" lIns="0" tIns="908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dirty="0" sz="1600" spc="-50">
                <a:latin typeface="Arial MT"/>
                <a:cs typeface="Arial MT"/>
              </a:rPr>
              <a:t>•</a:t>
            </a:r>
            <a:endParaRPr sz="16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dirty="0" sz="1600" spc="-50">
                <a:latin typeface="Arial MT"/>
                <a:cs typeface="Arial MT"/>
              </a:rPr>
              <a:t>•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147005" y="3688228"/>
            <a:ext cx="9715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0">
                <a:latin typeface="Arial MT"/>
                <a:cs typeface="Arial MT"/>
              </a:rPr>
              <a:t>•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147005" y="4596977"/>
            <a:ext cx="9715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0">
                <a:latin typeface="Arial MT"/>
                <a:cs typeface="Arial MT"/>
              </a:rPr>
              <a:t>•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147005" y="5505725"/>
            <a:ext cx="9715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0">
                <a:latin typeface="Arial MT"/>
                <a:cs typeface="Arial MT"/>
              </a:rPr>
              <a:t>•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863921" y="423526"/>
            <a:ext cx="1454785" cy="39560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0"/>
              </a:spcBef>
            </a:pPr>
            <a:r>
              <a:rPr dirty="0" sz="1200" b="1">
                <a:solidFill>
                  <a:srgbClr val="09529E"/>
                </a:solidFill>
                <a:latin typeface="Arial"/>
                <a:cs typeface="Arial"/>
              </a:rPr>
              <a:t>Cofinanțat</a:t>
            </a:r>
            <a:r>
              <a:rPr dirty="0" sz="1200" spc="-65" b="1">
                <a:solidFill>
                  <a:srgbClr val="09529E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09529E"/>
                </a:solidFill>
                <a:latin typeface="Arial"/>
                <a:cs typeface="Arial"/>
              </a:rPr>
              <a:t>de </a:t>
            </a:r>
            <a:r>
              <a:rPr dirty="0" sz="1200" b="1">
                <a:solidFill>
                  <a:srgbClr val="09529E"/>
                </a:solidFill>
                <a:latin typeface="Arial"/>
                <a:cs typeface="Arial"/>
              </a:rPr>
              <a:t>Uniunea</a:t>
            </a:r>
            <a:r>
              <a:rPr dirty="0" sz="1200" spc="-65" b="1">
                <a:solidFill>
                  <a:srgbClr val="09529E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9529E"/>
                </a:solidFill>
                <a:latin typeface="Arial"/>
                <a:cs typeface="Arial"/>
              </a:rPr>
              <a:t>Europeană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42226" y="369283"/>
            <a:ext cx="553131" cy="563261"/>
          </a:xfrm>
          <a:prstGeom prst="rect">
            <a:avLst/>
          </a:prstGeom>
        </p:spPr>
      </p:pic>
      <p:sp>
        <p:nvSpPr>
          <p:cNvPr id="4" name="object 4" descr=""/>
          <p:cNvSpPr/>
          <p:nvPr/>
        </p:nvSpPr>
        <p:spPr>
          <a:xfrm>
            <a:off x="1023937" y="6007100"/>
            <a:ext cx="10144125" cy="6985"/>
          </a:xfrm>
          <a:custGeom>
            <a:avLst/>
            <a:gdLst/>
            <a:ahLst/>
            <a:cxnLst/>
            <a:rect l="l" t="t" r="r" b="b"/>
            <a:pathLst>
              <a:path w="10144125" h="6985">
                <a:moveTo>
                  <a:pt x="10144125" y="6450"/>
                </a:moveTo>
                <a:lnTo>
                  <a:pt x="0" y="6450"/>
                </a:lnTo>
                <a:lnTo>
                  <a:pt x="0" y="0"/>
                </a:lnTo>
                <a:lnTo>
                  <a:pt x="10144125" y="0"/>
                </a:lnTo>
                <a:lnTo>
                  <a:pt x="10144125" y="6450"/>
                </a:lnTo>
                <a:close/>
              </a:path>
            </a:pathLst>
          </a:custGeom>
          <a:solidFill>
            <a:srgbClr val="7B7E8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73540" y="6245850"/>
            <a:ext cx="873945" cy="364322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47690" y="6245749"/>
            <a:ext cx="350571" cy="353337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68641" y="6169659"/>
            <a:ext cx="1503186" cy="447040"/>
          </a:xfrm>
          <a:prstGeom prst="rect">
            <a:avLst/>
          </a:prstGeom>
        </p:spPr>
      </p:pic>
      <p:grpSp>
        <p:nvGrpSpPr>
          <p:cNvPr id="8" name="object 8" descr=""/>
          <p:cNvGrpSpPr/>
          <p:nvPr/>
        </p:nvGrpSpPr>
        <p:grpSpPr>
          <a:xfrm>
            <a:off x="9518687" y="6277999"/>
            <a:ext cx="238760" cy="261620"/>
            <a:chOff x="9518687" y="6277999"/>
            <a:chExt cx="238760" cy="261620"/>
          </a:xfrm>
        </p:grpSpPr>
        <p:sp>
          <p:nvSpPr>
            <p:cNvPr id="9" name="object 9" descr=""/>
            <p:cNvSpPr/>
            <p:nvPr/>
          </p:nvSpPr>
          <p:spPr>
            <a:xfrm>
              <a:off x="9518687" y="6277999"/>
              <a:ext cx="238760" cy="261620"/>
            </a:xfrm>
            <a:custGeom>
              <a:avLst/>
              <a:gdLst/>
              <a:ahLst/>
              <a:cxnLst/>
              <a:rect l="l" t="t" r="r" b="b"/>
              <a:pathLst>
                <a:path w="238759" h="261620">
                  <a:moveTo>
                    <a:pt x="6356" y="35474"/>
                  </a:moveTo>
                  <a:lnTo>
                    <a:pt x="4022" y="42731"/>
                  </a:lnTo>
                  <a:lnTo>
                    <a:pt x="1986" y="49987"/>
                  </a:lnTo>
                  <a:lnTo>
                    <a:pt x="546" y="57243"/>
                  </a:lnTo>
                  <a:lnTo>
                    <a:pt x="0" y="64499"/>
                  </a:lnTo>
                  <a:lnTo>
                    <a:pt x="0" y="196724"/>
                  </a:lnTo>
                  <a:lnTo>
                    <a:pt x="15890" y="238649"/>
                  </a:lnTo>
                  <a:lnTo>
                    <a:pt x="38135" y="254774"/>
                  </a:lnTo>
                  <a:lnTo>
                    <a:pt x="38135" y="257998"/>
                  </a:lnTo>
                  <a:lnTo>
                    <a:pt x="47669" y="257998"/>
                  </a:lnTo>
                  <a:lnTo>
                    <a:pt x="50848" y="261224"/>
                  </a:lnTo>
                  <a:lnTo>
                    <a:pt x="222459" y="261224"/>
                  </a:lnTo>
                  <a:lnTo>
                    <a:pt x="184323" y="219299"/>
                  </a:lnTo>
                  <a:lnTo>
                    <a:pt x="60382" y="219299"/>
                  </a:lnTo>
                  <a:lnTo>
                    <a:pt x="57203" y="216074"/>
                  </a:lnTo>
                  <a:lnTo>
                    <a:pt x="50848" y="212849"/>
                  </a:lnTo>
                  <a:lnTo>
                    <a:pt x="44491" y="206399"/>
                  </a:lnTo>
                  <a:lnTo>
                    <a:pt x="41314" y="199949"/>
                  </a:lnTo>
                  <a:lnTo>
                    <a:pt x="38135" y="199949"/>
                  </a:lnTo>
                  <a:lnTo>
                    <a:pt x="38135" y="193499"/>
                  </a:lnTo>
                  <a:lnTo>
                    <a:pt x="34958" y="190274"/>
                  </a:lnTo>
                  <a:lnTo>
                    <a:pt x="34958" y="70949"/>
                  </a:lnTo>
                  <a:lnTo>
                    <a:pt x="38135" y="70949"/>
                  </a:lnTo>
                  <a:lnTo>
                    <a:pt x="38135" y="67724"/>
                  </a:lnTo>
                  <a:lnTo>
                    <a:pt x="6356" y="35474"/>
                  </a:lnTo>
                  <a:close/>
                </a:path>
                <a:path w="238759" h="261620">
                  <a:moveTo>
                    <a:pt x="238349" y="41924"/>
                  </a:moveTo>
                  <a:lnTo>
                    <a:pt x="203391" y="41924"/>
                  </a:lnTo>
                  <a:lnTo>
                    <a:pt x="203391" y="209624"/>
                  </a:lnTo>
                  <a:lnTo>
                    <a:pt x="238349" y="245099"/>
                  </a:lnTo>
                  <a:lnTo>
                    <a:pt x="238349" y="41924"/>
                  </a:lnTo>
                  <a:close/>
                </a:path>
                <a:path w="238759" h="261620">
                  <a:moveTo>
                    <a:pt x="238349" y="0"/>
                  </a:moveTo>
                  <a:lnTo>
                    <a:pt x="47669" y="0"/>
                  </a:lnTo>
                  <a:lnTo>
                    <a:pt x="47669" y="3224"/>
                  </a:lnTo>
                  <a:lnTo>
                    <a:pt x="38135" y="3224"/>
                  </a:lnTo>
                  <a:lnTo>
                    <a:pt x="31780" y="6450"/>
                  </a:lnTo>
                  <a:lnTo>
                    <a:pt x="25424" y="12899"/>
                  </a:lnTo>
                  <a:lnTo>
                    <a:pt x="19067" y="16124"/>
                  </a:lnTo>
                  <a:lnTo>
                    <a:pt x="50848" y="51599"/>
                  </a:lnTo>
                  <a:lnTo>
                    <a:pt x="50848" y="48374"/>
                  </a:lnTo>
                  <a:lnTo>
                    <a:pt x="54025" y="48374"/>
                  </a:lnTo>
                  <a:lnTo>
                    <a:pt x="54025" y="45149"/>
                  </a:lnTo>
                  <a:lnTo>
                    <a:pt x="57203" y="45149"/>
                  </a:lnTo>
                  <a:lnTo>
                    <a:pt x="60382" y="41924"/>
                  </a:lnTo>
                  <a:lnTo>
                    <a:pt x="238349" y="41924"/>
                  </a:lnTo>
                  <a:lnTo>
                    <a:pt x="238349" y="0"/>
                  </a:lnTo>
                  <a:close/>
                </a:path>
              </a:pathLst>
            </a:custGeom>
            <a:solidFill>
              <a:srgbClr val="6D8BC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569536" y="6339274"/>
              <a:ext cx="133475" cy="138674"/>
            </a:xfrm>
            <a:prstGeom prst="rect">
              <a:avLst/>
            </a:prstGeom>
          </p:spPr>
        </p:pic>
      </p:grpSp>
      <p:sp>
        <p:nvSpPr>
          <p:cNvPr id="11" name="object 11" descr=""/>
          <p:cNvSpPr/>
          <p:nvPr/>
        </p:nvSpPr>
        <p:spPr>
          <a:xfrm>
            <a:off x="9801529" y="6348948"/>
            <a:ext cx="1068070" cy="119380"/>
          </a:xfrm>
          <a:custGeom>
            <a:avLst/>
            <a:gdLst/>
            <a:ahLst/>
            <a:cxnLst/>
            <a:rect l="l" t="t" r="r" b="b"/>
            <a:pathLst>
              <a:path w="1068070" h="119379">
                <a:moveTo>
                  <a:pt x="791317" y="0"/>
                </a:moveTo>
                <a:lnTo>
                  <a:pt x="673732" y="0"/>
                </a:lnTo>
                <a:lnTo>
                  <a:pt x="673732" y="119324"/>
                </a:lnTo>
                <a:lnTo>
                  <a:pt x="699155" y="119324"/>
                </a:lnTo>
                <a:lnTo>
                  <a:pt x="699155" y="74174"/>
                </a:lnTo>
                <a:lnTo>
                  <a:pt x="791317" y="74174"/>
                </a:lnTo>
                <a:lnTo>
                  <a:pt x="800851" y="64499"/>
                </a:lnTo>
                <a:lnTo>
                  <a:pt x="800851" y="54824"/>
                </a:lnTo>
                <a:lnTo>
                  <a:pt x="699155" y="54824"/>
                </a:lnTo>
                <a:lnTo>
                  <a:pt x="699155" y="19349"/>
                </a:lnTo>
                <a:lnTo>
                  <a:pt x="800851" y="19349"/>
                </a:lnTo>
                <a:lnTo>
                  <a:pt x="800851" y="9674"/>
                </a:lnTo>
                <a:lnTo>
                  <a:pt x="794495" y="6449"/>
                </a:lnTo>
                <a:lnTo>
                  <a:pt x="791317" y="0"/>
                </a:lnTo>
                <a:close/>
              </a:path>
              <a:path w="1068070" h="119379">
                <a:moveTo>
                  <a:pt x="756359" y="74174"/>
                </a:moveTo>
                <a:lnTo>
                  <a:pt x="724579" y="74174"/>
                </a:lnTo>
                <a:lnTo>
                  <a:pt x="775427" y="119324"/>
                </a:lnTo>
                <a:lnTo>
                  <a:pt x="800851" y="119324"/>
                </a:lnTo>
                <a:lnTo>
                  <a:pt x="804744" y="112364"/>
                </a:lnTo>
                <a:lnTo>
                  <a:pt x="756359" y="74174"/>
                </a:lnTo>
                <a:close/>
              </a:path>
              <a:path w="1068070" h="119379">
                <a:moveTo>
                  <a:pt x="804744" y="112364"/>
                </a:moveTo>
                <a:lnTo>
                  <a:pt x="800851" y="119324"/>
                </a:lnTo>
                <a:lnTo>
                  <a:pt x="813563" y="119324"/>
                </a:lnTo>
                <a:lnTo>
                  <a:pt x="804744" y="112364"/>
                </a:lnTo>
                <a:close/>
              </a:path>
              <a:path w="1068070" h="119379">
                <a:moveTo>
                  <a:pt x="893013" y="0"/>
                </a:moveTo>
                <a:lnTo>
                  <a:pt x="867589" y="0"/>
                </a:lnTo>
                <a:lnTo>
                  <a:pt x="804744" y="112364"/>
                </a:lnTo>
                <a:lnTo>
                  <a:pt x="813563" y="119324"/>
                </a:lnTo>
                <a:lnTo>
                  <a:pt x="829453" y="119324"/>
                </a:lnTo>
                <a:lnTo>
                  <a:pt x="838987" y="93524"/>
                </a:lnTo>
                <a:lnTo>
                  <a:pt x="947812" y="93524"/>
                </a:lnTo>
                <a:lnTo>
                  <a:pt x="936474" y="74174"/>
                </a:lnTo>
                <a:lnTo>
                  <a:pt x="854877" y="74174"/>
                </a:lnTo>
                <a:lnTo>
                  <a:pt x="880300" y="22574"/>
                </a:lnTo>
                <a:lnTo>
                  <a:pt x="906240" y="22574"/>
                </a:lnTo>
                <a:lnTo>
                  <a:pt x="893013" y="0"/>
                </a:lnTo>
                <a:close/>
              </a:path>
              <a:path w="1068070" h="119379">
                <a:moveTo>
                  <a:pt x="947812" y="93524"/>
                </a:moveTo>
                <a:lnTo>
                  <a:pt x="918437" y="93524"/>
                </a:lnTo>
                <a:lnTo>
                  <a:pt x="931148" y="119324"/>
                </a:lnTo>
                <a:lnTo>
                  <a:pt x="962929" y="119324"/>
                </a:lnTo>
                <a:lnTo>
                  <a:pt x="947812" y="93524"/>
                </a:lnTo>
                <a:close/>
              </a:path>
              <a:path w="1068070" h="119379">
                <a:moveTo>
                  <a:pt x="1013776" y="22574"/>
                </a:moveTo>
                <a:lnTo>
                  <a:pt x="985174" y="22574"/>
                </a:lnTo>
                <a:lnTo>
                  <a:pt x="985174" y="119324"/>
                </a:lnTo>
                <a:lnTo>
                  <a:pt x="1013776" y="119324"/>
                </a:lnTo>
                <a:lnTo>
                  <a:pt x="1013776" y="22574"/>
                </a:lnTo>
                <a:close/>
              </a:path>
              <a:path w="1068070" h="119379">
                <a:moveTo>
                  <a:pt x="906240" y="22574"/>
                </a:moveTo>
                <a:lnTo>
                  <a:pt x="880300" y="22574"/>
                </a:lnTo>
                <a:lnTo>
                  <a:pt x="905725" y="74174"/>
                </a:lnTo>
                <a:lnTo>
                  <a:pt x="936474" y="74174"/>
                </a:lnTo>
                <a:lnTo>
                  <a:pt x="906240" y="22574"/>
                </a:lnTo>
                <a:close/>
              </a:path>
              <a:path w="1068070" h="119379">
                <a:moveTo>
                  <a:pt x="800851" y="19349"/>
                </a:moveTo>
                <a:lnTo>
                  <a:pt x="765893" y="19349"/>
                </a:lnTo>
                <a:lnTo>
                  <a:pt x="769071" y="22574"/>
                </a:lnTo>
                <a:lnTo>
                  <a:pt x="772250" y="22574"/>
                </a:lnTo>
                <a:lnTo>
                  <a:pt x="775427" y="25799"/>
                </a:lnTo>
                <a:lnTo>
                  <a:pt x="775427" y="51599"/>
                </a:lnTo>
                <a:lnTo>
                  <a:pt x="772250" y="54824"/>
                </a:lnTo>
                <a:lnTo>
                  <a:pt x="800851" y="54824"/>
                </a:lnTo>
                <a:lnTo>
                  <a:pt x="800851" y="19349"/>
                </a:lnTo>
                <a:close/>
              </a:path>
              <a:path w="1068070" h="119379">
                <a:moveTo>
                  <a:pt x="1067802" y="0"/>
                </a:moveTo>
                <a:lnTo>
                  <a:pt x="931148" y="0"/>
                </a:lnTo>
                <a:lnTo>
                  <a:pt x="931148" y="22574"/>
                </a:lnTo>
                <a:lnTo>
                  <a:pt x="1067802" y="22574"/>
                </a:lnTo>
                <a:lnTo>
                  <a:pt x="1067802" y="0"/>
                </a:lnTo>
                <a:close/>
              </a:path>
              <a:path w="1068070" h="119379">
                <a:moveTo>
                  <a:pt x="629290" y="100"/>
                </a:moveTo>
                <a:lnTo>
                  <a:pt x="520444" y="100"/>
                </a:lnTo>
                <a:lnTo>
                  <a:pt x="513641" y="806"/>
                </a:lnTo>
                <a:lnTo>
                  <a:pt x="507434" y="2721"/>
                </a:lnTo>
                <a:lnTo>
                  <a:pt x="502121" y="6449"/>
                </a:lnTo>
                <a:lnTo>
                  <a:pt x="502121" y="9674"/>
                </a:lnTo>
                <a:lnTo>
                  <a:pt x="498943" y="19349"/>
                </a:lnTo>
                <a:lnTo>
                  <a:pt x="498943" y="103199"/>
                </a:lnTo>
                <a:lnTo>
                  <a:pt x="502121" y="109649"/>
                </a:lnTo>
                <a:lnTo>
                  <a:pt x="502121" y="116099"/>
                </a:lnTo>
                <a:lnTo>
                  <a:pt x="507434" y="117963"/>
                </a:lnTo>
                <a:lnTo>
                  <a:pt x="513641" y="118921"/>
                </a:lnTo>
                <a:lnTo>
                  <a:pt x="521416" y="119324"/>
                </a:lnTo>
                <a:lnTo>
                  <a:pt x="629240" y="119324"/>
                </a:lnTo>
                <a:lnTo>
                  <a:pt x="638774" y="109649"/>
                </a:lnTo>
                <a:lnTo>
                  <a:pt x="638774" y="99974"/>
                </a:lnTo>
                <a:lnTo>
                  <a:pt x="527545" y="99974"/>
                </a:lnTo>
                <a:lnTo>
                  <a:pt x="527545" y="22574"/>
                </a:lnTo>
                <a:lnTo>
                  <a:pt x="638774" y="22574"/>
                </a:lnTo>
                <a:lnTo>
                  <a:pt x="638774" y="9674"/>
                </a:lnTo>
                <a:lnTo>
                  <a:pt x="632418" y="6449"/>
                </a:lnTo>
                <a:lnTo>
                  <a:pt x="629290" y="100"/>
                </a:lnTo>
                <a:close/>
              </a:path>
              <a:path w="1068070" h="119379">
                <a:moveTo>
                  <a:pt x="638774" y="51599"/>
                </a:moveTo>
                <a:lnTo>
                  <a:pt x="565680" y="51599"/>
                </a:lnTo>
                <a:lnTo>
                  <a:pt x="565680" y="70949"/>
                </a:lnTo>
                <a:lnTo>
                  <a:pt x="613350" y="70949"/>
                </a:lnTo>
                <a:lnTo>
                  <a:pt x="613350" y="99974"/>
                </a:lnTo>
                <a:lnTo>
                  <a:pt x="638774" y="99974"/>
                </a:lnTo>
                <a:lnTo>
                  <a:pt x="638774" y="51599"/>
                </a:lnTo>
                <a:close/>
              </a:path>
              <a:path w="1068070" h="119379">
                <a:moveTo>
                  <a:pt x="638774" y="22574"/>
                </a:moveTo>
                <a:lnTo>
                  <a:pt x="613350" y="22574"/>
                </a:lnTo>
                <a:lnTo>
                  <a:pt x="613350" y="35474"/>
                </a:lnTo>
                <a:lnTo>
                  <a:pt x="638774" y="29024"/>
                </a:lnTo>
                <a:lnTo>
                  <a:pt x="638774" y="22574"/>
                </a:lnTo>
                <a:close/>
              </a:path>
              <a:path w="1068070" h="119379">
                <a:moveTo>
                  <a:pt x="476697" y="0"/>
                </a:moveTo>
                <a:lnTo>
                  <a:pt x="352755" y="0"/>
                </a:lnTo>
                <a:lnTo>
                  <a:pt x="352755" y="119324"/>
                </a:lnTo>
                <a:lnTo>
                  <a:pt x="476697" y="119324"/>
                </a:lnTo>
                <a:lnTo>
                  <a:pt x="476697" y="99974"/>
                </a:lnTo>
                <a:lnTo>
                  <a:pt x="381356" y="99974"/>
                </a:lnTo>
                <a:lnTo>
                  <a:pt x="381356" y="67724"/>
                </a:lnTo>
                <a:lnTo>
                  <a:pt x="435383" y="67724"/>
                </a:lnTo>
                <a:lnTo>
                  <a:pt x="435383" y="48374"/>
                </a:lnTo>
                <a:lnTo>
                  <a:pt x="381356" y="48374"/>
                </a:lnTo>
                <a:lnTo>
                  <a:pt x="381356" y="19349"/>
                </a:lnTo>
                <a:lnTo>
                  <a:pt x="476697" y="19349"/>
                </a:lnTo>
                <a:lnTo>
                  <a:pt x="476697" y="0"/>
                </a:lnTo>
                <a:close/>
              </a:path>
              <a:path w="1068070" h="119379">
                <a:moveTo>
                  <a:pt x="292374" y="22574"/>
                </a:moveTo>
                <a:lnTo>
                  <a:pt x="263772" y="22574"/>
                </a:lnTo>
                <a:lnTo>
                  <a:pt x="263772" y="119324"/>
                </a:lnTo>
                <a:lnTo>
                  <a:pt x="292374" y="119324"/>
                </a:lnTo>
                <a:lnTo>
                  <a:pt x="292374" y="22574"/>
                </a:lnTo>
                <a:close/>
              </a:path>
              <a:path w="1068070" h="119379">
                <a:moveTo>
                  <a:pt x="346400" y="0"/>
                </a:moveTo>
                <a:lnTo>
                  <a:pt x="209746" y="0"/>
                </a:lnTo>
                <a:lnTo>
                  <a:pt x="209746" y="22574"/>
                </a:lnTo>
                <a:lnTo>
                  <a:pt x="346400" y="22574"/>
                </a:lnTo>
                <a:lnTo>
                  <a:pt x="346400" y="0"/>
                </a:lnTo>
                <a:close/>
              </a:path>
              <a:path w="1068070" h="119379">
                <a:moveTo>
                  <a:pt x="79448" y="0"/>
                </a:moveTo>
                <a:lnTo>
                  <a:pt x="60380" y="0"/>
                </a:lnTo>
                <a:lnTo>
                  <a:pt x="60380" y="119324"/>
                </a:lnTo>
                <a:lnTo>
                  <a:pt x="85805" y="119324"/>
                </a:lnTo>
                <a:lnTo>
                  <a:pt x="85805" y="51599"/>
                </a:lnTo>
                <a:lnTo>
                  <a:pt x="82626" y="45149"/>
                </a:lnTo>
                <a:lnTo>
                  <a:pt x="82626" y="35474"/>
                </a:lnTo>
                <a:lnTo>
                  <a:pt x="122351" y="35474"/>
                </a:lnTo>
                <a:lnTo>
                  <a:pt x="79448" y="0"/>
                </a:lnTo>
                <a:close/>
              </a:path>
              <a:path w="1068070" h="119379">
                <a:moveTo>
                  <a:pt x="122351" y="35474"/>
                </a:moveTo>
                <a:lnTo>
                  <a:pt x="82626" y="35474"/>
                </a:lnTo>
                <a:lnTo>
                  <a:pt x="88982" y="41924"/>
                </a:lnTo>
                <a:lnTo>
                  <a:pt x="92160" y="41924"/>
                </a:lnTo>
                <a:lnTo>
                  <a:pt x="92160" y="45149"/>
                </a:lnTo>
                <a:lnTo>
                  <a:pt x="184322" y="119324"/>
                </a:lnTo>
                <a:lnTo>
                  <a:pt x="203390" y="119324"/>
                </a:lnTo>
                <a:lnTo>
                  <a:pt x="203390" y="83849"/>
                </a:lnTo>
                <a:lnTo>
                  <a:pt x="174788" y="83849"/>
                </a:lnTo>
                <a:lnTo>
                  <a:pt x="174788" y="80624"/>
                </a:lnTo>
                <a:lnTo>
                  <a:pt x="168432" y="74174"/>
                </a:lnTo>
                <a:lnTo>
                  <a:pt x="165254" y="74174"/>
                </a:lnTo>
                <a:lnTo>
                  <a:pt x="165254" y="70949"/>
                </a:lnTo>
                <a:lnTo>
                  <a:pt x="122351" y="35474"/>
                </a:lnTo>
                <a:close/>
              </a:path>
              <a:path w="1068070" h="119379">
                <a:moveTo>
                  <a:pt x="203390" y="0"/>
                </a:moveTo>
                <a:lnTo>
                  <a:pt x="174788" y="0"/>
                </a:lnTo>
                <a:lnTo>
                  <a:pt x="174788" y="77399"/>
                </a:lnTo>
                <a:lnTo>
                  <a:pt x="177966" y="83849"/>
                </a:lnTo>
                <a:lnTo>
                  <a:pt x="203390" y="83849"/>
                </a:lnTo>
                <a:lnTo>
                  <a:pt x="203390" y="0"/>
                </a:lnTo>
                <a:close/>
              </a:path>
              <a:path w="1068070" h="119379">
                <a:moveTo>
                  <a:pt x="28601" y="0"/>
                </a:moveTo>
                <a:lnTo>
                  <a:pt x="0" y="0"/>
                </a:lnTo>
                <a:lnTo>
                  <a:pt x="0" y="119324"/>
                </a:lnTo>
                <a:lnTo>
                  <a:pt x="28601" y="119324"/>
                </a:lnTo>
                <a:lnTo>
                  <a:pt x="28601" y="0"/>
                </a:lnTo>
                <a:close/>
              </a:path>
            </a:pathLst>
          </a:custGeom>
          <a:solidFill>
            <a:srgbClr val="504C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4228923" y="763359"/>
            <a:ext cx="3734435" cy="4235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ts val="1545"/>
              </a:lnSpc>
              <a:spcBef>
                <a:spcPts val="135"/>
              </a:spcBef>
            </a:pPr>
            <a:r>
              <a:rPr dirty="0" sz="1350" b="1">
                <a:latin typeface="Calibri"/>
                <a:cs typeface="Calibri"/>
              </a:rPr>
              <a:t>INES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-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INVESTIȚII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NOI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ÎN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ECONOMIE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spc="-10" b="1">
                <a:latin typeface="Calibri"/>
                <a:cs typeface="Calibri"/>
              </a:rPr>
              <a:t>SOCIALĂ</a:t>
            </a:r>
            <a:endParaRPr sz="1350">
              <a:latin typeface="Calibri"/>
              <a:cs typeface="Calibri"/>
            </a:endParaRPr>
          </a:p>
          <a:p>
            <a:pPr algn="ctr">
              <a:lnSpc>
                <a:spcPts val="1545"/>
              </a:lnSpc>
            </a:pPr>
            <a:r>
              <a:rPr dirty="0" sz="1350" spc="-10">
                <a:latin typeface="Calibri"/>
                <a:cs typeface="Calibri"/>
              </a:rPr>
              <a:t>(</a:t>
            </a:r>
            <a:r>
              <a:rPr dirty="0" sz="1350" spc="-10" b="1">
                <a:solidFill>
                  <a:srgbClr val="FF2600"/>
                </a:solidFill>
                <a:latin typeface="Calibri"/>
                <a:cs typeface="Calibri"/>
              </a:rPr>
              <a:t>PEO/103/PEO_P4/OP4/ESO4.1/PEO_A52/316680)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147005" y="1502846"/>
            <a:ext cx="7145655" cy="33127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470400">
              <a:lnSpc>
                <a:spcPct val="100000"/>
              </a:lnSpc>
              <a:spcBef>
                <a:spcPts val="105"/>
              </a:spcBef>
            </a:pPr>
            <a:r>
              <a:rPr dirty="0" sz="2900">
                <a:solidFill>
                  <a:srgbClr val="005493"/>
                </a:solidFill>
                <a:latin typeface="Calibri"/>
                <a:cs typeface="Calibri"/>
              </a:rPr>
              <a:t>Ce</a:t>
            </a:r>
            <a:r>
              <a:rPr dirty="0" sz="2900" spc="-30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2900" spc="-10">
                <a:solidFill>
                  <a:srgbClr val="005493"/>
                </a:solidFill>
                <a:latin typeface="Calibri"/>
                <a:cs typeface="Calibri"/>
              </a:rPr>
              <a:t>oferim?</a:t>
            </a:r>
            <a:endParaRPr sz="29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2550"/>
              </a:spcBef>
              <a:buFont typeface="Arial MT"/>
              <a:buChar char="•"/>
              <a:tabLst>
                <a:tab pos="240665" algn="l"/>
              </a:tabLst>
            </a:pPr>
            <a:r>
              <a:rPr dirty="0" sz="2800">
                <a:latin typeface="Calibri"/>
                <a:cs typeface="Calibri"/>
              </a:rPr>
              <a:t>Program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de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formare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antreprenorială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60"/>
              </a:spcBef>
              <a:buFont typeface="Arial MT"/>
              <a:buChar char="•"/>
              <a:tabLst>
                <a:tab pos="240665" algn="l"/>
              </a:tabLst>
            </a:pPr>
            <a:r>
              <a:rPr dirty="0" sz="2800">
                <a:latin typeface="Calibri"/>
                <a:cs typeface="Calibri"/>
              </a:rPr>
              <a:t>Consiliere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și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orientare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profesională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240665" algn="l"/>
              </a:tabLst>
            </a:pPr>
            <a:r>
              <a:rPr dirty="0" sz="2800">
                <a:latin typeface="Calibri"/>
                <a:cs typeface="Calibri"/>
              </a:rPr>
              <a:t>Sprijin</a:t>
            </a:r>
            <a:r>
              <a:rPr dirty="0" sz="2800" spc="-11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pentru</a:t>
            </a:r>
            <a:r>
              <a:rPr dirty="0" sz="2800" spc="-11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înființarea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întreprinderilor</a:t>
            </a:r>
            <a:r>
              <a:rPr dirty="0" sz="2800" spc="-11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sociale</a:t>
            </a:r>
            <a:endParaRPr sz="2800">
              <a:latin typeface="Calibri"/>
              <a:cs typeface="Calibri"/>
            </a:endParaRPr>
          </a:p>
          <a:p>
            <a:pPr marL="213995" indent="-201295">
              <a:lnSpc>
                <a:spcPct val="100000"/>
              </a:lnSpc>
              <a:spcBef>
                <a:spcPts val="760"/>
              </a:spcBef>
              <a:buFont typeface="Arial MT"/>
              <a:buChar char="•"/>
              <a:tabLst>
                <a:tab pos="213995" algn="l"/>
              </a:tabLst>
            </a:pPr>
            <a:r>
              <a:rPr dirty="0" sz="2800" spc="-10">
                <a:latin typeface="Calibri"/>
                <a:cs typeface="Calibri"/>
              </a:rPr>
              <a:t>Finanțare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nerambursabilă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-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316.000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lei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240665" algn="l"/>
              </a:tabLst>
            </a:pPr>
            <a:r>
              <a:rPr dirty="0" sz="2800">
                <a:latin typeface="Calibri"/>
                <a:cs typeface="Calibri"/>
              </a:rPr>
              <a:t>Plan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personalizat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de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activare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și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motivare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14" name="object 14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644540" y="2199604"/>
            <a:ext cx="2544517" cy="2544517"/>
          </a:xfrm>
          <a:prstGeom prst="rect">
            <a:avLst/>
          </a:prstGeom>
        </p:spPr>
      </p:pic>
      <p:sp>
        <p:nvSpPr>
          <p:cNvPr id="15" name="object 1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pc="-10"/>
              <a:t>As</a:t>
            </a:r>
            <a:r>
              <a:rPr dirty="0" spc="-45"/>
              <a:t> </a:t>
            </a:r>
            <a:r>
              <a:rPr dirty="0"/>
              <a:t>ociația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entru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romovare</a:t>
            </a:r>
            <a:r>
              <a:rPr dirty="0" spc="160"/>
              <a:t> </a:t>
            </a:r>
            <a:r>
              <a:rPr dirty="0" spc="-10"/>
              <a:t>incluzivă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863921" y="423526"/>
            <a:ext cx="6146800" cy="78930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 marR="4697095">
              <a:lnSpc>
                <a:spcPct val="100000"/>
              </a:lnSpc>
              <a:spcBef>
                <a:spcPts val="120"/>
              </a:spcBef>
            </a:pPr>
            <a:r>
              <a:rPr dirty="0" sz="1200" b="1">
                <a:solidFill>
                  <a:srgbClr val="09529E"/>
                </a:solidFill>
                <a:latin typeface="Arial"/>
                <a:cs typeface="Arial"/>
              </a:rPr>
              <a:t>Cofinanțat</a:t>
            </a:r>
            <a:r>
              <a:rPr dirty="0" sz="1200" spc="-65" b="1">
                <a:solidFill>
                  <a:srgbClr val="09529E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09529E"/>
                </a:solidFill>
                <a:latin typeface="Arial"/>
                <a:cs typeface="Arial"/>
              </a:rPr>
              <a:t>de </a:t>
            </a:r>
            <a:r>
              <a:rPr dirty="0" sz="1200" b="1">
                <a:solidFill>
                  <a:srgbClr val="09529E"/>
                </a:solidFill>
                <a:latin typeface="Arial"/>
                <a:cs typeface="Arial"/>
              </a:rPr>
              <a:t>Uniunea</a:t>
            </a:r>
            <a:r>
              <a:rPr dirty="0" sz="1200" spc="-65" b="1">
                <a:solidFill>
                  <a:srgbClr val="09529E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9529E"/>
                </a:solidFill>
                <a:latin typeface="Arial"/>
                <a:cs typeface="Arial"/>
              </a:rPr>
              <a:t>Europeană</a:t>
            </a:r>
            <a:endParaRPr sz="1200">
              <a:latin typeface="Arial"/>
              <a:cs typeface="Arial"/>
            </a:endParaRPr>
          </a:p>
          <a:p>
            <a:pPr algn="ctr" marL="2317115">
              <a:lnSpc>
                <a:spcPts val="1350"/>
              </a:lnSpc>
            </a:pPr>
            <a:r>
              <a:rPr dirty="0" sz="1350" b="1">
                <a:latin typeface="Calibri"/>
                <a:cs typeface="Calibri"/>
              </a:rPr>
              <a:t>INES</a:t>
            </a:r>
            <a:r>
              <a:rPr dirty="0" sz="1350" spc="5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-</a:t>
            </a:r>
            <a:r>
              <a:rPr dirty="0" sz="1350" spc="1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INVESTIȚII</a:t>
            </a:r>
            <a:r>
              <a:rPr dirty="0" sz="1350" spc="1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NOI</a:t>
            </a:r>
            <a:r>
              <a:rPr dirty="0" sz="1350" spc="1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ÎN</a:t>
            </a:r>
            <a:r>
              <a:rPr dirty="0" sz="1350" spc="1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ECONOMIE</a:t>
            </a:r>
            <a:r>
              <a:rPr dirty="0" sz="1350" spc="10" b="1">
                <a:latin typeface="Calibri"/>
                <a:cs typeface="Calibri"/>
              </a:rPr>
              <a:t> </a:t>
            </a:r>
            <a:r>
              <a:rPr dirty="0" sz="1350" spc="-10" b="1">
                <a:latin typeface="Calibri"/>
                <a:cs typeface="Calibri"/>
              </a:rPr>
              <a:t>SOCIALĂ</a:t>
            </a:r>
            <a:endParaRPr sz="1350">
              <a:latin typeface="Calibri"/>
              <a:cs typeface="Calibri"/>
            </a:endParaRPr>
          </a:p>
          <a:p>
            <a:pPr algn="ctr" marL="2317115">
              <a:lnSpc>
                <a:spcPct val="100000"/>
              </a:lnSpc>
              <a:spcBef>
                <a:spcPts val="140"/>
              </a:spcBef>
            </a:pPr>
            <a:r>
              <a:rPr dirty="0" sz="1350" spc="-10">
                <a:latin typeface="Calibri"/>
                <a:cs typeface="Calibri"/>
              </a:rPr>
              <a:t>(</a:t>
            </a:r>
            <a:r>
              <a:rPr dirty="0" sz="1350" spc="-10" b="1">
                <a:solidFill>
                  <a:srgbClr val="FF2600"/>
                </a:solidFill>
                <a:latin typeface="Times New Roman"/>
                <a:cs typeface="Times New Roman"/>
              </a:rPr>
              <a:t>PEO/103/PEO_P4/OP4/ESO4.1/PEO_A52/316680</a:t>
            </a:r>
            <a:r>
              <a:rPr dirty="0" sz="1350" spc="-1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42226" y="369283"/>
            <a:ext cx="553131" cy="563261"/>
          </a:xfrm>
          <a:prstGeom prst="rect">
            <a:avLst/>
          </a:prstGeom>
        </p:spPr>
      </p:pic>
      <p:sp>
        <p:nvSpPr>
          <p:cNvPr id="4" name="object 4" descr=""/>
          <p:cNvSpPr/>
          <p:nvPr/>
        </p:nvSpPr>
        <p:spPr>
          <a:xfrm>
            <a:off x="1023937" y="6007100"/>
            <a:ext cx="10144125" cy="6985"/>
          </a:xfrm>
          <a:custGeom>
            <a:avLst/>
            <a:gdLst/>
            <a:ahLst/>
            <a:cxnLst/>
            <a:rect l="l" t="t" r="r" b="b"/>
            <a:pathLst>
              <a:path w="10144125" h="6985">
                <a:moveTo>
                  <a:pt x="10144125" y="6450"/>
                </a:moveTo>
                <a:lnTo>
                  <a:pt x="0" y="6450"/>
                </a:lnTo>
                <a:lnTo>
                  <a:pt x="0" y="0"/>
                </a:lnTo>
                <a:lnTo>
                  <a:pt x="10144125" y="0"/>
                </a:lnTo>
                <a:lnTo>
                  <a:pt x="10144125" y="6450"/>
                </a:lnTo>
                <a:close/>
              </a:path>
            </a:pathLst>
          </a:custGeom>
          <a:solidFill>
            <a:srgbClr val="7B7E8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73540" y="6245850"/>
            <a:ext cx="873945" cy="364322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47690" y="6245749"/>
            <a:ext cx="350571" cy="353337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68641" y="6169659"/>
            <a:ext cx="1503186" cy="447040"/>
          </a:xfrm>
          <a:prstGeom prst="rect">
            <a:avLst/>
          </a:prstGeom>
        </p:spPr>
      </p:pic>
      <p:grpSp>
        <p:nvGrpSpPr>
          <p:cNvPr id="8" name="object 8" descr=""/>
          <p:cNvGrpSpPr/>
          <p:nvPr/>
        </p:nvGrpSpPr>
        <p:grpSpPr>
          <a:xfrm>
            <a:off x="9518687" y="6277999"/>
            <a:ext cx="238760" cy="261620"/>
            <a:chOff x="9518687" y="6277999"/>
            <a:chExt cx="238760" cy="261620"/>
          </a:xfrm>
        </p:grpSpPr>
        <p:sp>
          <p:nvSpPr>
            <p:cNvPr id="9" name="object 9" descr=""/>
            <p:cNvSpPr/>
            <p:nvPr/>
          </p:nvSpPr>
          <p:spPr>
            <a:xfrm>
              <a:off x="9518687" y="6277999"/>
              <a:ext cx="238760" cy="261620"/>
            </a:xfrm>
            <a:custGeom>
              <a:avLst/>
              <a:gdLst/>
              <a:ahLst/>
              <a:cxnLst/>
              <a:rect l="l" t="t" r="r" b="b"/>
              <a:pathLst>
                <a:path w="238759" h="261620">
                  <a:moveTo>
                    <a:pt x="6356" y="35474"/>
                  </a:moveTo>
                  <a:lnTo>
                    <a:pt x="4022" y="42731"/>
                  </a:lnTo>
                  <a:lnTo>
                    <a:pt x="1986" y="49987"/>
                  </a:lnTo>
                  <a:lnTo>
                    <a:pt x="546" y="57243"/>
                  </a:lnTo>
                  <a:lnTo>
                    <a:pt x="0" y="64499"/>
                  </a:lnTo>
                  <a:lnTo>
                    <a:pt x="0" y="196724"/>
                  </a:lnTo>
                  <a:lnTo>
                    <a:pt x="15890" y="238649"/>
                  </a:lnTo>
                  <a:lnTo>
                    <a:pt x="38135" y="254774"/>
                  </a:lnTo>
                  <a:lnTo>
                    <a:pt x="38135" y="257998"/>
                  </a:lnTo>
                  <a:lnTo>
                    <a:pt x="47669" y="257998"/>
                  </a:lnTo>
                  <a:lnTo>
                    <a:pt x="50848" y="261224"/>
                  </a:lnTo>
                  <a:lnTo>
                    <a:pt x="222459" y="261224"/>
                  </a:lnTo>
                  <a:lnTo>
                    <a:pt x="184323" y="219299"/>
                  </a:lnTo>
                  <a:lnTo>
                    <a:pt x="60382" y="219299"/>
                  </a:lnTo>
                  <a:lnTo>
                    <a:pt x="57203" y="216074"/>
                  </a:lnTo>
                  <a:lnTo>
                    <a:pt x="50848" y="212849"/>
                  </a:lnTo>
                  <a:lnTo>
                    <a:pt x="44491" y="206399"/>
                  </a:lnTo>
                  <a:lnTo>
                    <a:pt x="41314" y="199949"/>
                  </a:lnTo>
                  <a:lnTo>
                    <a:pt x="38135" y="199949"/>
                  </a:lnTo>
                  <a:lnTo>
                    <a:pt x="38135" y="193499"/>
                  </a:lnTo>
                  <a:lnTo>
                    <a:pt x="34958" y="190274"/>
                  </a:lnTo>
                  <a:lnTo>
                    <a:pt x="34958" y="70949"/>
                  </a:lnTo>
                  <a:lnTo>
                    <a:pt x="38135" y="70949"/>
                  </a:lnTo>
                  <a:lnTo>
                    <a:pt x="38135" y="67724"/>
                  </a:lnTo>
                  <a:lnTo>
                    <a:pt x="6356" y="35474"/>
                  </a:lnTo>
                  <a:close/>
                </a:path>
                <a:path w="238759" h="261620">
                  <a:moveTo>
                    <a:pt x="238349" y="41924"/>
                  </a:moveTo>
                  <a:lnTo>
                    <a:pt x="203391" y="41924"/>
                  </a:lnTo>
                  <a:lnTo>
                    <a:pt x="203391" y="209624"/>
                  </a:lnTo>
                  <a:lnTo>
                    <a:pt x="238349" y="245099"/>
                  </a:lnTo>
                  <a:lnTo>
                    <a:pt x="238349" y="41924"/>
                  </a:lnTo>
                  <a:close/>
                </a:path>
                <a:path w="238759" h="261620">
                  <a:moveTo>
                    <a:pt x="238349" y="0"/>
                  </a:moveTo>
                  <a:lnTo>
                    <a:pt x="47669" y="0"/>
                  </a:lnTo>
                  <a:lnTo>
                    <a:pt x="47669" y="3224"/>
                  </a:lnTo>
                  <a:lnTo>
                    <a:pt x="38135" y="3224"/>
                  </a:lnTo>
                  <a:lnTo>
                    <a:pt x="31780" y="6450"/>
                  </a:lnTo>
                  <a:lnTo>
                    <a:pt x="25424" y="12899"/>
                  </a:lnTo>
                  <a:lnTo>
                    <a:pt x="19067" y="16124"/>
                  </a:lnTo>
                  <a:lnTo>
                    <a:pt x="50848" y="51599"/>
                  </a:lnTo>
                  <a:lnTo>
                    <a:pt x="50848" y="48374"/>
                  </a:lnTo>
                  <a:lnTo>
                    <a:pt x="54025" y="48374"/>
                  </a:lnTo>
                  <a:lnTo>
                    <a:pt x="54025" y="45149"/>
                  </a:lnTo>
                  <a:lnTo>
                    <a:pt x="57203" y="45149"/>
                  </a:lnTo>
                  <a:lnTo>
                    <a:pt x="60382" y="41924"/>
                  </a:lnTo>
                  <a:lnTo>
                    <a:pt x="238349" y="41924"/>
                  </a:lnTo>
                  <a:lnTo>
                    <a:pt x="238349" y="0"/>
                  </a:lnTo>
                  <a:close/>
                </a:path>
              </a:pathLst>
            </a:custGeom>
            <a:solidFill>
              <a:srgbClr val="6D8BC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569536" y="6339274"/>
              <a:ext cx="133475" cy="138674"/>
            </a:xfrm>
            <a:prstGeom prst="rect">
              <a:avLst/>
            </a:prstGeom>
          </p:spPr>
        </p:pic>
      </p:grpSp>
      <p:sp>
        <p:nvSpPr>
          <p:cNvPr id="11" name="object 11" descr=""/>
          <p:cNvSpPr/>
          <p:nvPr/>
        </p:nvSpPr>
        <p:spPr>
          <a:xfrm>
            <a:off x="9801529" y="6348948"/>
            <a:ext cx="1068070" cy="119380"/>
          </a:xfrm>
          <a:custGeom>
            <a:avLst/>
            <a:gdLst/>
            <a:ahLst/>
            <a:cxnLst/>
            <a:rect l="l" t="t" r="r" b="b"/>
            <a:pathLst>
              <a:path w="1068070" h="119379">
                <a:moveTo>
                  <a:pt x="791317" y="0"/>
                </a:moveTo>
                <a:lnTo>
                  <a:pt x="673732" y="0"/>
                </a:lnTo>
                <a:lnTo>
                  <a:pt x="673732" y="119324"/>
                </a:lnTo>
                <a:lnTo>
                  <a:pt x="699155" y="119324"/>
                </a:lnTo>
                <a:lnTo>
                  <a:pt x="699155" y="74174"/>
                </a:lnTo>
                <a:lnTo>
                  <a:pt x="791317" y="74174"/>
                </a:lnTo>
                <a:lnTo>
                  <a:pt x="800851" y="64499"/>
                </a:lnTo>
                <a:lnTo>
                  <a:pt x="800851" y="54824"/>
                </a:lnTo>
                <a:lnTo>
                  <a:pt x="699155" y="54824"/>
                </a:lnTo>
                <a:lnTo>
                  <a:pt x="699155" y="19349"/>
                </a:lnTo>
                <a:lnTo>
                  <a:pt x="800851" y="19349"/>
                </a:lnTo>
                <a:lnTo>
                  <a:pt x="800851" y="9674"/>
                </a:lnTo>
                <a:lnTo>
                  <a:pt x="794495" y="6449"/>
                </a:lnTo>
                <a:lnTo>
                  <a:pt x="791317" y="0"/>
                </a:lnTo>
                <a:close/>
              </a:path>
              <a:path w="1068070" h="119379">
                <a:moveTo>
                  <a:pt x="756359" y="74174"/>
                </a:moveTo>
                <a:lnTo>
                  <a:pt x="724579" y="74174"/>
                </a:lnTo>
                <a:lnTo>
                  <a:pt x="775427" y="119324"/>
                </a:lnTo>
                <a:lnTo>
                  <a:pt x="800851" y="119324"/>
                </a:lnTo>
                <a:lnTo>
                  <a:pt x="804744" y="112364"/>
                </a:lnTo>
                <a:lnTo>
                  <a:pt x="756359" y="74174"/>
                </a:lnTo>
                <a:close/>
              </a:path>
              <a:path w="1068070" h="119379">
                <a:moveTo>
                  <a:pt x="804744" y="112364"/>
                </a:moveTo>
                <a:lnTo>
                  <a:pt x="800851" y="119324"/>
                </a:lnTo>
                <a:lnTo>
                  <a:pt x="813563" y="119324"/>
                </a:lnTo>
                <a:lnTo>
                  <a:pt x="804744" y="112364"/>
                </a:lnTo>
                <a:close/>
              </a:path>
              <a:path w="1068070" h="119379">
                <a:moveTo>
                  <a:pt x="893013" y="0"/>
                </a:moveTo>
                <a:lnTo>
                  <a:pt x="867589" y="0"/>
                </a:lnTo>
                <a:lnTo>
                  <a:pt x="804744" y="112364"/>
                </a:lnTo>
                <a:lnTo>
                  <a:pt x="813563" y="119324"/>
                </a:lnTo>
                <a:lnTo>
                  <a:pt x="829453" y="119324"/>
                </a:lnTo>
                <a:lnTo>
                  <a:pt x="838987" y="93524"/>
                </a:lnTo>
                <a:lnTo>
                  <a:pt x="947812" y="93524"/>
                </a:lnTo>
                <a:lnTo>
                  <a:pt x="936474" y="74174"/>
                </a:lnTo>
                <a:lnTo>
                  <a:pt x="854877" y="74174"/>
                </a:lnTo>
                <a:lnTo>
                  <a:pt x="880300" y="22574"/>
                </a:lnTo>
                <a:lnTo>
                  <a:pt x="906240" y="22574"/>
                </a:lnTo>
                <a:lnTo>
                  <a:pt x="893013" y="0"/>
                </a:lnTo>
                <a:close/>
              </a:path>
              <a:path w="1068070" h="119379">
                <a:moveTo>
                  <a:pt x="947812" y="93524"/>
                </a:moveTo>
                <a:lnTo>
                  <a:pt x="918437" y="93524"/>
                </a:lnTo>
                <a:lnTo>
                  <a:pt x="931148" y="119324"/>
                </a:lnTo>
                <a:lnTo>
                  <a:pt x="962929" y="119324"/>
                </a:lnTo>
                <a:lnTo>
                  <a:pt x="947812" y="93524"/>
                </a:lnTo>
                <a:close/>
              </a:path>
              <a:path w="1068070" h="119379">
                <a:moveTo>
                  <a:pt x="1013776" y="22574"/>
                </a:moveTo>
                <a:lnTo>
                  <a:pt x="985174" y="22574"/>
                </a:lnTo>
                <a:lnTo>
                  <a:pt x="985174" y="119324"/>
                </a:lnTo>
                <a:lnTo>
                  <a:pt x="1013776" y="119324"/>
                </a:lnTo>
                <a:lnTo>
                  <a:pt x="1013776" y="22574"/>
                </a:lnTo>
                <a:close/>
              </a:path>
              <a:path w="1068070" h="119379">
                <a:moveTo>
                  <a:pt x="906240" y="22574"/>
                </a:moveTo>
                <a:lnTo>
                  <a:pt x="880300" y="22574"/>
                </a:lnTo>
                <a:lnTo>
                  <a:pt x="905725" y="74174"/>
                </a:lnTo>
                <a:lnTo>
                  <a:pt x="936474" y="74174"/>
                </a:lnTo>
                <a:lnTo>
                  <a:pt x="906240" y="22574"/>
                </a:lnTo>
                <a:close/>
              </a:path>
              <a:path w="1068070" h="119379">
                <a:moveTo>
                  <a:pt x="800851" y="19349"/>
                </a:moveTo>
                <a:lnTo>
                  <a:pt x="765893" y="19349"/>
                </a:lnTo>
                <a:lnTo>
                  <a:pt x="769071" y="22574"/>
                </a:lnTo>
                <a:lnTo>
                  <a:pt x="772250" y="22574"/>
                </a:lnTo>
                <a:lnTo>
                  <a:pt x="775427" y="25799"/>
                </a:lnTo>
                <a:lnTo>
                  <a:pt x="775427" y="51599"/>
                </a:lnTo>
                <a:lnTo>
                  <a:pt x="772250" y="54824"/>
                </a:lnTo>
                <a:lnTo>
                  <a:pt x="800851" y="54824"/>
                </a:lnTo>
                <a:lnTo>
                  <a:pt x="800851" y="19349"/>
                </a:lnTo>
                <a:close/>
              </a:path>
              <a:path w="1068070" h="119379">
                <a:moveTo>
                  <a:pt x="1067802" y="0"/>
                </a:moveTo>
                <a:lnTo>
                  <a:pt x="931148" y="0"/>
                </a:lnTo>
                <a:lnTo>
                  <a:pt x="931148" y="22574"/>
                </a:lnTo>
                <a:lnTo>
                  <a:pt x="1067802" y="22574"/>
                </a:lnTo>
                <a:lnTo>
                  <a:pt x="1067802" y="0"/>
                </a:lnTo>
                <a:close/>
              </a:path>
              <a:path w="1068070" h="119379">
                <a:moveTo>
                  <a:pt x="629290" y="100"/>
                </a:moveTo>
                <a:lnTo>
                  <a:pt x="520444" y="100"/>
                </a:lnTo>
                <a:lnTo>
                  <a:pt x="513641" y="806"/>
                </a:lnTo>
                <a:lnTo>
                  <a:pt x="507434" y="2721"/>
                </a:lnTo>
                <a:lnTo>
                  <a:pt x="502121" y="6449"/>
                </a:lnTo>
                <a:lnTo>
                  <a:pt x="502121" y="9674"/>
                </a:lnTo>
                <a:lnTo>
                  <a:pt x="498943" y="19349"/>
                </a:lnTo>
                <a:lnTo>
                  <a:pt x="498943" y="103199"/>
                </a:lnTo>
                <a:lnTo>
                  <a:pt x="502121" y="109649"/>
                </a:lnTo>
                <a:lnTo>
                  <a:pt x="502121" y="116099"/>
                </a:lnTo>
                <a:lnTo>
                  <a:pt x="507434" y="117963"/>
                </a:lnTo>
                <a:lnTo>
                  <a:pt x="513641" y="118921"/>
                </a:lnTo>
                <a:lnTo>
                  <a:pt x="521416" y="119324"/>
                </a:lnTo>
                <a:lnTo>
                  <a:pt x="629240" y="119324"/>
                </a:lnTo>
                <a:lnTo>
                  <a:pt x="638774" y="109649"/>
                </a:lnTo>
                <a:lnTo>
                  <a:pt x="638774" y="99974"/>
                </a:lnTo>
                <a:lnTo>
                  <a:pt x="527545" y="99974"/>
                </a:lnTo>
                <a:lnTo>
                  <a:pt x="527545" y="22574"/>
                </a:lnTo>
                <a:lnTo>
                  <a:pt x="638774" y="22574"/>
                </a:lnTo>
                <a:lnTo>
                  <a:pt x="638774" y="9674"/>
                </a:lnTo>
                <a:lnTo>
                  <a:pt x="632418" y="6449"/>
                </a:lnTo>
                <a:lnTo>
                  <a:pt x="629290" y="100"/>
                </a:lnTo>
                <a:close/>
              </a:path>
              <a:path w="1068070" h="119379">
                <a:moveTo>
                  <a:pt x="638774" y="51599"/>
                </a:moveTo>
                <a:lnTo>
                  <a:pt x="565680" y="51599"/>
                </a:lnTo>
                <a:lnTo>
                  <a:pt x="565680" y="70949"/>
                </a:lnTo>
                <a:lnTo>
                  <a:pt x="613350" y="70949"/>
                </a:lnTo>
                <a:lnTo>
                  <a:pt x="613350" y="99974"/>
                </a:lnTo>
                <a:lnTo>
                  <a:pt x="638774" y="99974"/>
                </a:lnTo>
                <a:lnTo>
                  <a:pt x="638774" y="51599"/>
                </a:lnTo>
                <a:close/>
              </a:path>
              <a:path w="1068070" h="119379">
                <a:moveTo>
                  <a:pt x="638774" y="22574"/>
                </a:moveTo>
                <a:lnTo>
                  <a:pt x="613350" y="22574"/>
                </a:lnTo>
                <a:lnTo>
                  <a:pt x="613350" y="35474"/>
                </a:lnTo>
                <a:lnTo>
                  <a:pt x="638774" y="29024"/>
                </a:lnTo>
                <a:lnTo>
                  <a:pt x="638774" y="22574"/>
                </a:lnTo>
                <a:close/>
              </a:path>
              <a:path w="1068070" h="119379">
                <a:moveTo>
                  <a:pt x="476697" y="0"/>
                </a:moveTo>
                <a:lnTo>
                  <a:pt x="352755" y="0"/>
                </a:lnTo>
                <a:lnTo>
                  <a:pt x="352755" y="119324"/>
                </a:lnTo>
                <a:lnTo>
                  <a:pt x="476697" y="119324"/>
                </a:lnTo>
                <a:lnTo>
                  <a:pt x="476697" y="99974"/>
                </a:lnTo>
                <a:lnTo>
                  <a:pt x="381356" y="99974"/>
                </a:lnTo>
                <a:lnTo>
                  <a:pt x="381356" y="67724"/>
                </a:lnTo>
                <a:lnTo>
                  <a:pt x="435383" y="67724"/>
                </a:lnTo>
                <a:lnTo>
                  <a:pt x="435383" y="48374"/>
                </a:lnTo>
                <a:lnTo>
                  <a:pt x="381356" y="48374"/>
                </a:lnTo>
                <a:lnTo>
                  <a:pt x="381356" y="19349"/>
                </a:lnTo>
                <a:lnTo>
                  <a:pt x="476697" y="19349"/>
                </a:lnTo>
                <a:lnTo>
                  <a:pt x="476697" y="0"/>
                </a:lnTo>
                <a:close/>
              </a:path>
              <a:path w="1068070" h="119379">
                <a:moveTo>
                  <a:pt x="292374" y="22574"/>
                </a:moveTo>
                <a:lnTo>
                  <a:pt x="263772" y="22574"/>
                </a:lnTo>
                <a:lnTo>
                  <a:pt x="263772" y="119324"/>
                </a:lnTo>
                <a:lnTo>
                  <a:pt x="292374" y="119324"/>
                </a:lnTo>
                <a:lnTo>
                  <a:pt x="292374" y="22574"/>
                </a:lnTo>
                <a:close/>
              </a:path>
              <a:path w="1068070" h="119379">
                <a:moveTo>
                  <a:pt x="346400" y="0"/>
                </a:moveTo>
                <a:lnTo>
                  <a:pt x="209746" y="0"/>
                </a:lnTo>
                <a:lnTo>
                  <a:pt x="209746" y="22574"/>
                </a:lnTo>
                <a:lnTo>
                  <a:pt x="346400" y="22574"/>
                </a:lnTo>
                <a:lnTo>
                  <a:pt x="346400" y="0"/>
                </a:lnTo>
                <a:close/>
              </a:path>
              <a:path w="1068070" h="119379">
                <a:moveTo>
                  <a:pt x="79448" y="0"/>
                </a:moveTo>
                <a:lnTo>
                  <a:pt x="60380" y="0"/>
                </a:lnTo>
                <a:lnTo>
                  <a:pt x="60380" y="119324"/>
                </a:lnTo>
                <a:lnTo>
                  <a:pt x="85805" y="119324"/>
                </a:lnTo>
                <a:lnTo>
                  <a:pt x="85805" y="51599"/>
                </a:lnTo>
                <a:lnTo>
                  <a:pt x="82626" y="45149"/>
                </a:lnTo>
                <a:lnTo>
                  <a:pt x="82626" y="35474"/>
                </a:lnTo>
                <a:lnTo>
                  <a:pt x="122351" y="35474"/>
                </a:lnTo>
                <a:lnTo>
                  <a:pt x="79448" y="0"/>
                </a:lnTo>
                <a:close/>
              </a:path>
              <a:path w="1068070" h="119379">
                <a:moveTo>
                  <a:pt x="122351" y="35474"/>
                </a:moveTo>
                <a:lnTo>
                  <a:pt x="82626" y="35474"/>
                </a:lnTo>
                <a:lnTo>
                  <a:pt x="88982" y="41924"/>
                </a:lnTo>
                <a:lnTo>
                  <a:pt x="92160" y="41924"/>
                </a:lnTo>
                <a:lnTo>
                  <a:pt x="92160" y="45149"/>
                </a:lnTo>
                <a:lnTo>
                  <a:pt x="184322" y="119324"/>
                </a:lnTo>
                <a:lnTo>
                  <a:pt x="203390" y="119324"/>
                </a:lnTo>
                <a:lnTo>
                  <a:pt x="203390" y="83849"/>
                </a:lnTo>
                <a:lnTo>
                  <a:pt x="174788" y="83849"/>
                </a:lnTo>
                <a:lnTo>
                  <a:pt x="174788" y="80624"/>
                </a:lnTo>
                <a:lnTo>
                  <a:pt x="168432" y="74174"/>
                </a:lnTo>
                <a:lnTo>
                  <a:pt x="165254" y="74174"/>
                </a:lnTo>
                <a:lnTo>
                  <a:pt x="165254" y="70949"/>
                </a:lnTo>
                <a:lnTo>
                  <a:pt x="122351" y="35474"/>
                </a:lnTo>
                <a:close/>
              </a:path>
              <a:path w="1068070" h="119379">
                <a:moveTo>
                  <a:pt x="203390" y="0"/>
                </a:moveTo>
                <a:lnTo>
                  <a:pt x="174788" y="0"/>
                </a:lnTo>
                <a:lnTo>
                  <a:pt x="174788" y="77399"/>
                </a:lnTo>
                <a:lnTo>
                  <a:pt x="177966" y="83849"/>
                </a:lnTo>
                <a:lnTo>
                  <a:pt x="203390" y="83849"/>
                </a:lnTo>
                <a:lnTo>
                  <a:pt x="203390" y="0"/>
                </a:lnTo>
                <a:close/>
              </a:path>
              <a:path w="1068070" h="119379">
                <a:moveTo>
                  <a:pt x="28601" y="0"/>
                </a:moveTo>
                <a:lnTo>
                  <a:pt x="0" y="0"/>
                </a:lnTo>
                <a:lnTo>
                  <a:pt x="0" y="119324"/>
                </a:lnTo>
                <a:lnTo>
                  <a:pt x="28601" y="119324"/>
                </a:lnTo>
                <a:lnTo>
                  <a:pt x="28601" y="0"/>
                </a:lnTo>
                <a:close/>
              </a:path>
            </a:pathLst>
          </a:custGeom>
          <a:solidFill>
            <a:srgbClr val="504C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1147005" y="1508203"/>
            <a:ext cx="6404610" cy="330771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588385">
              <a:lnSpc>
                <a:spcPct val="100000"/>
              </a:lnSpc>
              <a:spcBef>
                <a:spcPts val="110"/>
              </a:spcBef>
            </a:pPr>
            <a:r>
              <a:rPr dirty="0" sz="2850">
                <a:solidFill>
                  <a:srgbClr val="005493"/>
                </a:solidFill>
                <a:latin typeface="Calibri"/>
                <a:cs typeface="Calibri"/>
              </a:rPr>
              <a:t>Pașii</a:t>
            </a:r>
            <a:r>
              <a:rPr dirty="0" sz="2850" spc="-55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2850">
                <a:solidFill>
                  <a:srgbClr val="005493"/>
                </a:solidFill>
                <a:latin typeface="Calibri"/>
                <a:cs typeface="Calibri"/>
              </a:rPr>
              <a:t>spre</a:t>
            </a:r>
            <a:r>
              <a:rPr dirty="0" sz="2850" spc="-55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2850" spc="-10">
                <a:solidFill>
                  <a:srgbClr val="005493"/>
                </a:solidFill>
                <a:latin typeface="Calibri"/>
                <a:cs typeface="Calibri"/>
              </a:rPr>
              <a:t>finanțare</a:t>
            </a:r>
            <a:endParaRPr sz="285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2565"/>
              </a:spcBef>
              <a:buFont typeface="Arial MT"/>
              <a:buChar char="•"/>
              <a:tabLst>
                <a:tab pos="240665" algn="l"/>
              </a:tabLst>
            </a:pPr>
            <a:r>
              <a:rPr dirty="0" sz="2800" spc="-10">
                <a:latin typeface="Calibri"/>
                <a:cs typeface="Calibri"/>
              </a:rPr>
              <a:t>Informare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și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înscriere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în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program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60"/>
              </a:spcBef>
              <a:buFont typeface="Arial MT"/>
              <a:buChar char="•"/>
              <a:tabLst>
                <a:tab pos="240665" algn="l"/>
              </a:tabLst>
            </a:pPr>
            <a:r>
              <a:rPr dirty="0" sz="2800">
                <a:latin typeface="Calibri"/>
                <a:cs typeface="Calibri"/>
              </a:rPr>
              <a:t>Participare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la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programul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de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formare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60"/>
              </a:spcBef>
              <a:buFont typeface="Arial MT"/>
              <a:buChar char="•"/>
              <a:tabLst>
                <a:tab pos="240665" algn="l"/>
              </a:tabLst>
            </a:pPr>
            <a:r>
              <a:rPr dirty="0" sz="2800" spc="-10">
                <a:latin typeface="Calibri"/>
                <a:cs typeface="Calibri"/>
              </a:rPr>
              <a:t>Dezvoltarea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planului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de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afaceri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240665" algn="l"/>
              </a:tabLst>
            </a:pPr>
            <a:r>
              <a:rPr dirty="0" sz="2800">
                <a:latin typeface="Calibri"/>
                <a:cs typeface="Calibri"/>
              </a:rPr>
              <a:t>Selecție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pentru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finanțare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60"/>
              </a:spcBef>
              <a:buFont typeface="Arial MT"/>
              <a:buChar char="•"/>
              <a:tabLst>
                <a:tab pos="240665" algn="l"/>
              </a:tabLst>
            </a:pPr>
            <a:r>
              <a:rPr dirty="0" sz="2800" spc="-10">
                <a:latin typeface="Calibri"/>
                <a:cs typeface="Calibri"/>
              </a:rPr>
              <a:t>Implementare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și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monitorizare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13" name="object 13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786713" y="2060572"/>
            <a:ext cx="3588471" cy="3588471"/>
          </a:xfrm>
          <a:prstGeom prst="rect">
            <a:avLst/>
          </a:prstGeom>
        </p:spPr>
      </p:pic>
      <p:sp>
        <p:nvSpPr>
          <p:cNvPr id="14" name="object 1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pc="-10"/>
              <a:t>As</a:t>
            </a:r>
            <a:r>
              <a:rPr dirty="0" spc="-45"/>
              <a:t> </a:t>
            </a:r>
            <a:r>
              <a:rPr dirty="0"/>
              <a:t>ociația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entru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romovare</a:t>
            </a:r>
            <a:r>
              <a:rPr dirty="0" spc="160"/>
              <a:t> </a:t>
            </a:r>
            <a:r>
              <a:rPr dirty="0" spc="-10"/>
              <a:t>incluzivă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863921" y="423526"/>
            <a:ext cx="6146800" cy="78930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 marR="4697095">
              <a:lnSpc>
                <a:spcPct val="100000"/>
              </a:lnSpc>
              <a:spcBef>
                <a:spcPts val="120"/>
              </a:spcBef>
            </a:pPr>
            <a:r>
              <a:rPr dirty="0" sz="1200" b="1">
                <a:solidFill>
                  <a:srgbClr val="09529E"/>
                </a:solidFill>
                <a:latin typeface="Arial"/>
                <a:cs typeface="Arial"/>
              </a:rPr>
              <a:t>Cofinanțat</a:t>
            </a:r>
            <a:r>
              <a:rPr dirty="0" sz="1200" spc="-65" b="1">
                <a:solidFill>
                  <a:srgbClr val="09529E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09529E"/>
                </a:solidFill>
                <a:latin typeface="Arial"/>
                <a:cs typeface="Arial"/>
              </a:rPr>
              <a:t>de </a:t>
            </a:r>
            <a:r>
              <a:rPr dirty="0" sz="1200" b="1">
                <a:solidFill>
                  <a:srgbClr val="09529E"/>
                </a:solidFill>
                <a:latin typeface="Arial"/>
                <a:cs typeface="Arial"/>
              </a:rPr>
              <a:t>Uniunea</a:t>
            </a:r>
            <a:r>
              <a:rPr dirty="0" sz="1200" spc="-65" b="1">
                <a:solidFill>
                  <a:srgbClr val="09529E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9529E"/>
                </a:solidFill>
                <a:latin typeface="Arial"/>
                <a:cs typeface="Arial"/>
              </a:rPr>
              <a:t>Europeană</a:t>
            </a:r>
            <a:endParaRPr sz="1200">
              <a:latin typeface="Arial"/>
              <a:cs typeface="Arial"/>
            </a:endParaRPr>
          </a:p>
          <a:p>
            <a:pPr algn="ctr" marL="2317115">
              <a:lnSpc>
                <a:spcPts val="1350"/>
              </a:lnSpc>
            </a:pPr>
            <a:r>
              <a:rPr dirty="0" sz="1350" b="1">
                <a:latin typeface="Calibri"/>
                <a:cs typeface="Calibri"/>
              </a:rPr>
              <a:t>INES</a:t>
            </a:r>
            <a:r>
              <a:rPr dirty="0" sz="1350" spc="5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-</a:t>
            </a:r>
            <a:r>
              <a:rPr dirty="0" sz="1350" spc="1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INVESTIȚII</a:t>
            </a:r>
            <a:r>
              <a:rPr dirty="0" sz="1350" spc="1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NOI</a:t>
            </a:r>
            <a:r>
              <a:rPr dirty="0" sz="1350" spc="1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ÎN</a:t>
            </a:r>
            <a:r>
              <a:rPr dirty="0" sz="1350" spc="1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ECONOMIE</a:t>
            </a:r>
            <a:r>
              <a:rPr dirty="0" sz="1350" spc="10" b="1">
                <a:latin typeface="Calibri"/>
                <a:cs typeface="Calibri"/>
              </a:rPr>
              <a:t> </a:t>
            </a:r>
            <a:r>
              <a:rPr dirty="0" sz="1350" spc="-10" b="1">
                <a:latin typeface="Calibri"/>
                <a:cs typeface="Calibri"/>
              </a:rPr>
              <a:t>SOCIALĂ</a:t>
            </a:r>
            <a:endParaRPr sz="1350">
              <a:latin typeface="Calibri"/>
              <a:cs typeface="Calibri"/>
            </a:endParaRPr>
          </a:p>
          <a:p>
            <a:pPr algn="ctr" marL="2317115">
              <a:lnSpc>
                <a:spcPct val="100000"/>
              </a:lnSpc>
              <a:spcBef>
                <a:spcPts val="140"/>
              </a:spcBef>
            </a:pPr>
            <a:r>
              <a:rPr dirty="0" sz="1350" spc="-10">
                <a:latin typeface="Calibri"/>
                <a:cs typeface="Calibri"/>
              </a:rPr>
              <a:t>(</a:t>
            </a:r>
            <a:r>
              <a:rPr dirty="0" sz="1350" spc="-10" b="1">
                <a:solidFill>
                  <a:srgbClr val="FF2600"/>
                </a:solidFill>
                <a:latin typeface="Times New Roman"/>
                <a:cs typeface="Times New Roman"/>
              </a:rPr>
              <a:t>PEO/103/PEO_P4/OP4/ESO4.1/PEO_A52/316680</a:t>
            </a:r>
            <a:r>
              <a:rPr dirty="0" sz="1350" spc="-1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42226" y="369283"/>
            <a:ext cx="553131" cy="563261"/>
          </a:xfrm>
          <a:prstGeom prst="rect">
            <a:avLst/>
          </a:prstGeom>
        </p:spPr>
      </p:pic>
      <p:sp>
        <p:nvSpPr>
          <p:cNvPr id="4" name="object 4" descr=""/>
          <p:cNvSpPr/>
          <p:nvPr/>
        </p:nvSpPr>
        <p:spPr>
          <a:xfrm>
            <a:off x="1023937" y="6007100"/>
            <a:ext cx="10144125" cy="6985"/>
          </a:xfrm>
          <a:custGeom>
            <a:avLst/>
            <a:gdLst/>
            <a:ahLst/>
            <a:cxnLst/>
            <a:rect l="l" t="t" r="r" b="b"/>
            <a:pathLst>
              <a:path w="10144125" h="6985">
                <a:moveTo>
                  <a:pt x="10144125" y="6450"/>
                </a:moveTo>
                <a:lnTo>
                  <a:pt x="0" y="6450"/>
                </a:lnTo>
                <a:lnTo>
                  <a:pt x="0" y="0"/>
                </a:lnTo>
                <a:lnTo>
                  <a:pt x="10144125" y="0"/>
                </a:lnTo>
                <a:lnTo>
                  <a:pt x="10144125" y="6450"/>
                </a:lnTo>
                <a:close/>
              </a:path>
            </a:pathLst>
          </a:custGeom>
          <a:solidFill>
            <a:srgbClr val="7B7E8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73540" y="6245850"/>
            <a:ext cx="873945" cy="364322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47690" y="6245749"/>
            <a:ext cx="350571" cy="353337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68641" y="6169659"/>
            <a:ext cx="1503186" cy="447040"/>
          </a:xfrm>
          <a:prstGeom prst="rect">
            <a:avLst/>
          </a:prstGeom>
        </p:spPr>
      </p:pic>
      <p:grpSp>
        <p:nvGrpSpPr>
          <p:cNvPr id="8" name="object 8" descr=""/>
          <p:cNvGrpSpPr/>
          <p:nvPr/>
        </p:nvGrpSpPr>
        <p:grpSpPr>
          <a:xfrm>
            <a:off x="9518687" y="6277999"/>
            <a:ext cx="238760" cy="261620"/>
            <a:chOff x="9518687" y="6277999"/>
            <a:chExt cx="238760" cy="261620"/>
          </a:xfrm>
        </p:grpSpPr>
        <p:sp>
          <p:nvSpPr>
            <p:cNvPr id="9" name="object 9" descr=""/>
            <p:cNvSpPr/>
            <p:nvPr/>
          </p:nvSpPr>
          <p:spPr>
            <a:xfrm>
              <a:off x="9518687" y="6277999"/>
              <a:ext cx="238760" cy="261620"/>
            </a:xfrm>
            <a:custGeom>
              <a:avLst/>
              <a:gdLst/>
              <a:ahLst/>
              <a:cxnLst/>
              <a:rect l="l" t="t" r="r" b="b"/>
              <a:pathLst>
                <a:path w="238759" h="261620">
                  <a:moveTo>
                    <a:pt x="6356" y="35474"/>
                  </a:moveTo>
                  <a:lnTo>
                    <a:pt x="4022" y="42731"/>
                  </a:lnTo>
                  <a:lnTo>
                    <a:pt x="1986" y="49987"/>
                  </a:lnTo>
                  <a:lnTo>
                    <a:pt x="546" y="57243"/>
                  </a:lnTo>
                  <a:lnTo>
                    <a:pt x="0" y="64499"/>
                  </a:lnTo>
                  <a:lnTo>
                    <a:pt x="0" y="196724"/>
                  </a:lnTo>
                  <a:lnTo>
                    <a:pt x="15890" y="238649"/>
                  </a:lnTo>
                  <a:lnTo>
                    <a:pt x="38135" y="254774"/>
                  </a:lnTo>
                  <a:lnTo>
                    <a:pt x="38135" y="257998"/>
                  </a:lnTo>
                  <a:lnTo>
                    <a:pt x="47669" y="257998"/>
                  </a:lnTo>
                  <a:lnTo>
                    <a:pt x="50848" y="261224"/>
                  </a:lnTo>
                  <a:lnTo>
                    <a:pt x="222459" y="261224"/>
                  </a:lnTo>
                  <a:lnTo>
                    <a:pt x="184323" y="219299"/>
                  </a:lnTo>
                  <a:lnTo>
                    <a:pt x="60382" y="219299"/>
                  </a:lnTo>
                  <a:lnTo>
                    <a:pt x="57203" y="216074"/>
                  </a:lnTo>
                  <a:lnTo>
                    <a:pt x="50848" y="212849"/>
                  </a:lnTo>
                  <a:lnTo>
                    <a:pt x="44491" y="206399"/>
                  </a:lnTo>
                  <a:lnTo>
                    <a:pt x="41314" y="199949"/>
                  </a:lnTo>
                  <a:lnTo>
                    <a:pt x="38135" y="199949"/>
                  </a:lnTo>
                  <a:lnTo>
                    <a:pt x="38135" y="193499"/>
                  </a:lnTo>
                  <a:lnTo>
                    <a:pt x="34958" y="190274"/>
                  </a:lnTo>
                  <a:lnTo>
                    <a:pt x="34958" y="70949"/>
                  </a:lnTo>
                  <a:lnTo>
                    <a:pt x="38135" y="70949"/>
                  </a:lnTo>
                  <a:lnTo>
                    <a:pt x="38135" y="67724"/>
                  </a:lnTo>
                  <a:lnTo>
                    <a:pt x="6356" y="35474"/>
                  </a:lnTo>
                  <a:close/>
                </a:path>
                <a:path w="238759" h="261620">
                  <a:moveTo>
                    <a:pt x="238349" y="41924"/>
                  </a:moveTo>
                  <a:lnTo>
                    <a:pt x="203391" y="41924"/>
                  </a:lnTo>
                  <a:lnTo>
                    <a:pt x="203391" y="209624"/>
                  </a:lnTo>
                  <a:lnTo>
                    <a:pt x="238349" y="245099"/>
                  </a:lnTo>
                  <a:lnTo>
                    <a:pt x="238349" y="41924"/>
                  </a:lnTo>
                  <a:close/>
                </a:path>
                <a:path w="238759" h="261620">
                  <a:moveTo>
                    <a:pt x="238349" y="0"/>
                  </a:moveTo>
                  <a:lnTo>
                    <a:pt x="47669" y="0"/>
                  </a:lnTo>
                  <a:lnTo>
                    <a:pt x="47669" y="3224"/>
                  </a:lnTo>
                  <a:lnTo>
                    <a:pt x="38135" y="3224"/>
                  </a:lnTo>
                  <a:lnTo>
                    <a:pt x="31780" y="6450"/>
                  </a:lnTo>
                  <a:lnTo>
                    <a:pt x="25424" y="12899"/>
                  </a:lnTo>
                  <a:lnTo>
                    <a:pt x="19067" y="16124"/>
                  </a:lnTo>
                  <a:lnTo>
                    <a:pt x="50848" y="51599"/>
                  </a:lnTo>
                  <a:lnTo>
                    <a:pt x="50848" y="48374"/>
                  </a:lnTo>
                  <a:lnTo>
                    <a:pt x="54025" y="48374"/>
                  </a:lnTo>
                  <a:lnTo>
                    <a:pt x="54025" y="45149"/>
                  </a:lnTo>
                  <a:lnTo>
                    <a:pt x="57203" y="45149"/>
                  </a:lnTo>
                  <a:lnTo>
                    <a:pt x="60382" y="41924"/>
                  </a:lnTo>
                  <a:lnTo>
                    <a:pt x="238349" y="41924"/>
                  </a:lnTo>
                  <a:lnTo>
                    <a:pt x="238349" y="0"/>
                  </a:lnTo>
                  <a:close/>
                </a:path>
              </a:pathLst>
            </a:custGeom>
            <a:solidFill>
              <a:srgbClr val="6D8BC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569536" y="6339274"/>
              <a:ext cx="133475" cy="138674"/>
            </a:xfrm>
            <a:prstGeom prst="rect">
              <a:avLst/>
            </a:prstGeom>
          </p:spPr>
        </p:pic>
      </p:grpSp>
      <p:sp>
        <p:nvSpPr>
          <p:cNvPr id="11" name="object 11" descr=""/>
          <p:cNvSpPr/>
          <p:nvPr/>
        </p:nvSpPr>
        <p:spPr>
          <a:xfrm>
            <a:off x="9801529" y="6348948"/>
            <a:ext cx="1068070" cy="119380"/>
          </a:xfrm>
          <a:custGeom>
            <a:avLst/>
            <a:gdLst/>
            <a:ahLst/>
            <a:cxnLst/>
            <a:rect l="l" t="t" r="r" b="b"/>
            <a:pathLst>
              <a:path w="1068070" h="119379">
                <a:moveTo>
                  <a:pt x="791317" y="0"/>
                </a:moveTo>
                <a:lnTo>
                  <a:pt x="673732" y="0"/>
                </a:lnTo>
                <a:lnTo>
                  <a:pt x="673732" y="119324"/>
                </a:lnTo>
                <a:lnTo>
                  <a:pt x="699155" y="119324"/>
                </a:lnTo>
                <a:lnTo>
                  <a:pt x="699155" y="74174"/>
                </a:lnTo>
                <a:lnTo>
                  <a:pt x="791317" y="74174"/>
                </a:lnTo>
                <a:lnTo>
                  <a:pt x="800851" y="64499"/>
                </a:lnTo>
                <a:lnTo>
                  <a:pt x="800851" y="54824"/>
                </a:lnTo>
                <a:lnTo>
                  <a:pt x="699155" y="54824"/>
                </a:lnTo>
                <a:lnTo>
                  <a:pt x="699155" y="19349"/>
                </a:lnTo>
                <a:lnTo>
                  <a:pt x="800851" y="19349"/>
                </a:lnTo>
                <a:lnTo>
                  <a:pt x="800851" y="9674"/>
                </a:lnTo>
                <a:lnTo>
                  <a:pt x="794495" y="6449"/>
                </a:lnTo>
                <a:lnTo>
                  <a:pt x="791317" y="0"/>
                </a:lnTo>
                <a:close/>
              </a:path>
              <a:path w="1068070" h="119379">
                <a:moveTo>
                  <a:pt x="756359" y="74174"/>
                </a:moveTo>
                <a:lnTo>
                  <a:pt x="724579" y="74174"/>
                </a:lnTo>
                <a:lnTo>
                  <a:pt x="775427" y="119324"/>
                </a:lnTo>
                <a:lnTo>
                  <a:pt x="800851" y="119324"/>
                </a:lnTo>
                <a:lnTo>
                  <a:pt x="804744" y="112364"/>
                </a:lnTo>
                <a:lnTo>
                  <a:pt x="756359" y="74174"/>
                </a:lnTo>
                <a:close/>
              </a:path>
              <a:path w="1068070" h="119379">
                <a:moveTo>
                  <a:pt x="804744" y="112364"/>
                </a:moveTo>
                <a:lnTo>
                  <a:pt x="800851" y="119324"/>
                </a:lnTo>
                <a:lnTo>
                  <a:pt x="813563" y="119324"/>
                </a:lnTo>
                <a:lnTo>
                  <a:pt x="804744" y="112364"/>
                </a:lnTo>
                <a:close/>
              </a:path>
              <a:path w="1068070" h="119379">
                <a:moveTo>
                  <a:pt x="893013" y="0"/>
                </a:moveTo>
                <a:lnTo>
                  <a:pt x="867589" y="0"/>
                </a:lnTo>
                <a:lnTo>
                  <a:pt x="804744" y="112364"/>
                </a:lnTo>
                <a:lnTo>
                  <a:pt x="813563" y="119324"/>
                </a:lnTo>
                <a:lnTo>
                  <a:pt x="829453" y="119324"/>
                </a:lnTo>
                <a:lnTo>
                  <a:pt x="838987" y="93524"/>
                </a:lnTo>
                <a:lnTo>
                  <a:pt x="947812" y="93524"/>
                </a:lnTo>
                <a:lnTo>
                  <a:pt x="936474" y="74174"/>
                </a:lnTo>
                <a:lnTo>
                  <a:pt x="854877" y="74174"/>
                </a:lnTo>
                <a:lnTo>
                  <a:pt x="880300" y="22574"/>
                </a:lnTo>
                <a:lnTo>
                  <a:pt x="906240" y="22574"/>
                </a:lnTo>
                <a:lnTo>
                  <a:pt x="893013" y="0"/>
                </a:lnTo>
                <a:close/>
              </a:path>
              <a:path w="1068070" h="119379">
                <a:moveTo>
                  <a:pt x="947812" y="93524"/>
                </a:moveTo>
                <a:lnTo>
                  <a:pt x="918437" y="93524"/>
                </a:lnTo>
                <a:lnTo>
                  <a:pt x="931148" y="119324"/>
                </a:lnTo>
                <a:lnTo>
                  <a:pt x="962929" y="119324"/>
                </a:lnTo>
                <a:lnTo>
                  <a:pt x="947812" y="93524"/>
                </a:lnTo>
                <a:close/>
              </a:path>
              <a:path w="1068070" h="119379">
                <a:moveTo>
                  <a:pt x="1013776" y="22574"/>
                </a:moveTo>
                <a:lnTo>
                  <a:pt x="985174" y="22574"/>
                </a:lnTo>
                <a:lnTo>
                  <a:pt x="985174" y="119324"/>
                </a:lnTo>
                <a:lnTo>
                  <a:pt x="1013776" y="119324"/>
                </a:lnTo>
                <a:lnTo>
                  <a:pt x="1013776" y="22574"/>
                </a:lnTo>
                <a:close/>
              </a:path>
              <a:path w="1068070" h="119379">
                <a:moveTo>
                  <a:pt x="906240" y="22574"/>
                </a:moveTo>
                <a:lnTo>
                  <a:pt x="880300" y="22574"/>
                </a:lnTo>
                <a:lnTo>
                  <a:pt x="905725" y="74174"/>
                </a:lnTo>
                <a:lnTo>
                  <a:pt x="936474" y="74174"/>
                </a:lnTo>
                <a:lnTo>
                  <a:pt x="906240" y="22574"/>
                </a:lnTo>
                <a:close/>
              </a:path>
              <a:path w="1068070" h="119379">
                <a:moveTo>
                  <a:pt x="800851" y="19349"/>
                </a:moveTo>
                <a:lnTo>
                  <a:pt x="765893" y="19349"/>
                </a:lnTo>
                <a:lnTo>
                  <a:pt x="769071" y="22574"/>
                </a:lnTo>
                <a:lnTo>
                  <a:pt x="772250" y="22574"/>
                </a:lnTo>
                <a:lnTo>
                  <a:pt x="775427" y="25799"/>
                </a:lnTo>
                <a:lnTo>
                  <a:pt x="775427" y="51599"/>
                </a:lnTo>
                <a:lnTo>
                  <a:pt x="772250" y="54824"/>
                </a:lnTo>
                <a:lnTo>
                  <a:pt x="800851" y="54824"/>
                </a:lnTo>
                <a:lnTo>
                  <a:pt x="800851" y="19349"/>
                </a:lnTo>
                <a:close/>
              </a:path>
              <a:path w="1068070" h="119379">
                <a:moveTo>
                  <a:pt x="1067802" y="0"/>
                </a:moveTo>
                <a:lnTo>
                  <a:pt x="931148" y="0"/>
                </a:lnTo>
                <a:lnTo>
                  <a:pt x="931148" y="22574"/>
                </a:lnTo>
                <a:lnTo>
                  <a:pt x="1067802" y="22574"/>
                </a:lnTo>
                <a:lnTo>
                  <a:pt x="1067802" y="0"/>
                </a:lnTo>
                <a:close/>
              </a:path>
              <a:path w="1068070" h="119379">
                <a:moveTo>
                  <a:pt x="629290" y="100"/>
                </a:moveTo>
                <a:lnTo>
                  <a:pt x="520444" y="100"/>
                </a:lnTo>
                <a:lnTo>
                  <a:pt x="513641" y="806"/>
                </a:lnTo>
                <a:lnTo>
                  <a:pt x="507434" y="2721"/>
                </a:lnTo>
                <a:lnTo>
                  <a:pt x="502121" y="6449"/>
                </a:lnTo>
                <a:lnTo>
                  <a:pt x="502121" y="9674"/>
                </a:lnTo>
                <a:lnTo>
                  <a:pt x="498943" y="19349"/>
                </a:lnTo>
                <a:lnTo>
                  <a:pt x="498943" y="103199"/>
                </a:lnTo>
                <a:lnTo>
                  <a:pt x="502121" y="109649"/>
                </a:lnTo>
                <a:lnTo>
                  <a:pt x="502121" y="116099"/>
                </a:lnTo>
                <a:lnTo>
                  <a:pt x="507434" y="117963"/>
                </a:lnTo>
                <a:lnTo>
                  <a:pt x="513641" y="118921"/>
                </a:lnTo>
                <a:lnTo>
                  <a:pt x="521416" y="119324"/>
                </a:lnTo>
                <a:lnTo>
                  <a:pt x="629240" y="119324"/>
                </a:lnTo>
                <a:lnTo>
                  <a:pt x="638774" y="109649"/>
                </a:lnTo>
                <a:lnTo>
                  <a:pt x="638774" y="99974"/>
                </a:lnTo>
                <a:lnTo>
                  <a:pt x="527545" y="99974"/>
                </a:lnTo>
                <a:lnTo>
                  <a:pt x="527545" y="22574"/>
                </a:lnTo>
                <a:lnTo>
                  <a:pt x="638774" y="22574"/>
                </a:lnTo>
                <a:lnTo>
                  <a:pt x="638774" y="9674"/>
                </a:lnTo>
                <a:lnTo>
                  <a:pt x="632418" y="6449"/>
                </a:lnTo>
                <a:lnTo>
                  <a:pt x="629290" y="100"/>
                </a:lnTo>
                <a:close/>
              </a:path>
              <a:path w="1068070" h="119379">
                <a:moveTo>
                  <a:pt x="638774" y="51599"/>
                </a:moveTo>
                <a:lnTo>
                  <a:pt x="565680" y="51599"/>
                </a:lnTo>
                <a:lnTo>
                  <a:pt x="565680" y="70949"/>
                </a:lnTo>
                <a:lnTo>
                  <a:pt x="613350" y="70949"/>
                </a:lnTo>
                <a:lnTo>
                  <a:pt x="613350" y="99974"/>
                </a:lnTo>
                <a:lnTo>
                  <a:pt x="638774" y="99974"/>
                </a:lnTo>
                <a:lnTo>
                  <a:pt x="638774" y="51599"/>
                </a:lnTo>
                <a:close/>
              </a:path>
              <a:path w="1068070" h="119379">
                <a:moveTo>
                  <a:pt x="638774" y="22574"/>
                </a:moveTo>
                <a:lnTo>
                  <a:pt x="613350" y="22574"/>
                </a:lnTo>
                <a:lnTo>
                  <a:pt x="613350" y="35474"/>
                </a:lnTo>
                <a:lnTo>
                  <a:pt x="638774" y="29024"/>
                </a:lnTo>
                <a:lnTo>
                  <a:pt x="638774" y="22574"/>
                </a:lnTo>
                <a:close/>
              </a:path>
              <a:path w="1068070" h="119379">
                <a:moveTo>
                  <a:pt x="476697" y="0"/>
                </a:moveTo>
                <a:lnTo>
                  <a:pt x="352755" y="0"/>
                </a:lnTo>
                <a:lnTo>
                  <a:pt x="352755" y="119324"/>
                </a:lnTo>
                <a:lnTo>
                  <a:pt x="476697" y="119324"/>
                </a:lnTo>
                <a:lnTo>
                  <a:pt x="476697" y="99974"/>
                </a:lnTo>
                <a:lnTo>
                  <a:pt x="381356" y="99974"/>
                </a:lnTo>
                <a:lnTo>
                  <a:pt x="381356" y="67724"/>
                </a:lnTo>
                <a:lnTo>
                  <a:pt x="435383" y="67724"/>
                </a:lnTo>
                <a:lnTo>
                  <a:pt x="435383" y="48374"/>
                </a:lnTo>
                <a:lnTo>
                  <a:pt x="381356" y="48374"/>
                </a:lnTo>
                <a:lnTo>
                  <a:pt x="381356" y="19349"/>
                </a:lnTo>
                <a:lnTo>
                  <a:pt x="476697" y="19349"/>
                </a:lnTo>
                <a:lnTo>
                  <a:pt x="476697" y="0"/>
                </a:lnTo>
                <a:close/>
              </a:path>
              <a:path w="1068070" h="119379">
                <a:moveTo>
                  <a:pt x="292374" y="22574"/>
                </a:moveTo>
                <a:lnTo>
                  <a:pt x="263772" y="22574"/>
                </a:lnTo>
                <a:lnTo>
                  <a:pt x="263772" y="119324"/>
                </a:lnTo>
                <a:lnTo>
                  <a:pt x="292374" y="119324"/>
                </a:lnTo>
                <a:lnTo>
                  <a:pt x="292374" y="22574"/>
                </a:lnTo>
                <a:close/>
              </a:path>
              <a:path w="1068070" h="119379">
                <a:moveTo>
                  <a:pt x="346400" y="0"/>
                </a:moveTo>
                <a:lnTo>
                  <a:pt x="209746" y="0"/>
                </a:lnTo>
                <a:lnTo>
                  <a:pt x="209746" y="22574"/>
                </a:lnTo>
                <a:lnTo>
                  <a:pt x="346400" y="22574"/>
                </a:lnTo>
                <a:lnTo>
                  <a:pt x="346400" y="0"/>
                </a:lnTo>
                <a:close/>
              </a:path>
              <a:path w="1068070" h="119379">
                <a:moveTo>
                  <a:pt x="79448" y="0"/>
                </a:moveTo>
                <a:lnTo>
                  <a:pt x="60380" y="0"/>
                </a:lnTo>
                <a:lnTo>
                  <a:pt x="60380" y="119324"/>
                </a:lnTo>
                <a:lnTo>
                  <a:pt x="85805" y="119324"/>
                </a:lnTo>
                <a:lnTo>
                  <a:pt x="85805" y="51599"/>
                </a:lnTo>
                <a:lnTo>
                  <a:pt x="82626" y="45149"/>
                </a:lnTo>
                <a:lnTo>
                  <a:pt x="82626" y="35474"/>
                </a:lnTo>
                <a:lnTo>
                  <a:pt x="122351" y="35474"/>
                </a:lnTo>
                <a:lnTo>
                  <a:pt x="79448" y="0"/>
                </a:lnTo>
                <a:close/>
              </a:path>
              <a:path w="1068070" h="119379">
                <a:moveTo>
                  <a:pt x="122351" y="35474"/>
                </a:moveTo>
                <a:lnTo>
                  <a:pt x="82626" y="35474"/>
                </a:lnTo>
                <a:lnTo>
                  <a:pt x="88982" y="41924"/>
                </a:lnTo>
                <a:lnTo>
                  <a:pt x="92160" y="41924"/>
                </a:lnTo>
                <a:lnTo>
                  <a:pt x="92160" y="45149"/>
                </a:lnTo>
                <a:lnTo>
                  <a:pt x="184322" y="119324"/>
                </a:lnTo>
                <a:lnTo>
                  <a:pt x="203390" y="119324"/>
                </a:lnTo>
                <a:lnTo>
                  <a:pt x="203390" y="83849"/>
                </a:lnTo>
                <a:lnTo>
                  <a:pt x="174788" y="83849"/>
                </a:lnTo>
                <a:lnTo>
                  <a:pt x="174788" y="80624"/>
                </a:lnTo>
                <a:lnTo>
                  <a:pt x="168432" y="74174"/>
                </a:lnTo>
                <a:lnTo>
                  <a:pt x="165254" y="74174"/>
                </a:lnTo>
                <a:lnTo>
                  <a:pt x="165254" y="70949"/>
                </a:lnTo>
                <a:lnTo>
                  <a:pt x="122351" y="35474"/>
                </a:lnTo>
                <a:close/>
              </a:path>
              <a:path w="1068070" h="119379">
                <a:moveTo>
                  <a:pt x="203390" y="0"/>
                </a:moveTo>
                <a:lnTo>
                  <a:pt x="174788" y="0"/>
                </a:lnTo>
                <a:lnTo>
                  <a:pt x="174788" y="77399"/>
                </a:lnTo>
                <a:lnTo>
                  <a:pt x="177966" y="83849"/>
                </a:lnTo>
                <a:lnTo>
                  <a:pt x="203390" y="83849"/>
                </a:lnTo>
                <a:lnTo>
                  <a:pt x="203390" y="0"/>
                </a:lnTo>
                <a:close/>
              </a:path>
              <a:path w="1068070" h="119379">
                <a:moveTo>
                  <a:pt x="28601" y="0"/>
                </a:moveTo>
                <a:lnTo>
                  <a:pt x="0" y="0"/>
                </a:lnTo>
                <a:lnTo>
                  <a:pt x="0" y="119324"/>
                </a:lnTo>
                <a:lnTo>
                  <a:pt x="28601" y="119324"/>
                </a:lnTo>
                <a:lnTo>
                  <a:pt x="28601" y="0"/>
                </a:lnTo>
                <a:close/>
              </a:path>
            </a:pathLst>
          </a:custGeom>
          <a:solidFill>
            <a:srgbClr val="504C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1147005" y="1508203"/>
            <a:ext cx="6203950" cy="278447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952875">
              <a:lnSpc>
                <a:spcPct val="100000"/>
              </a:lnSpc>
              <a:spcBef>
                <a:spcPts val="110"/>
              </a:spcBef>
            </a:pPr>
            <a:r>
              <a:rPr dirty="0" sz="2850">
                <a:solidFill>
                  <a:srgbClr val="005493"/>
                </a:solidFill>
                <a:latin typeface="Calibri"/>
                <a:cs typeface="Calibri"/>
              </a:rPr>
              <a:t>De</a:t>
            </a:r>
            <a:r>
              <a:rPr dirty="0" sz="2850" spc="-5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2850">
                <a:solidFill>
                  <a:srgbClr val="005493"/>
                </a:solidFill>
                <a:latin typeface="Calibri"/>
                <a:cs typeface="Calibri"/>
              </a:rPr>
              <a:t>ce să </a:t>
            </a:r>
            <a:r>
              <a:rPr dirty="0" sz="2850" spc="-10">
                <a:solidFill>
                  <a:srgbClr val="005493"/>
                </a:solidFill>
                <a:latin typeface="Calibri"/>
                <a:cs typeface="Calibri"/>
              </a:rPr>
              <a:t>aplici?</a:t>
            </a:r>
            <a:endParaRPr sz="285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2565"/>
              </a:spcBef>
              <a:buFont typeface="Arial MT"/>
              <a:buChar char="•"/>
              <a:tabLst>
                <a:tab pos="240665" algn="l"/>
              </a:tabLst>
            </a:pPr>
            <a:r>
              <a:rPr dirty="0" sz="2800">
                <a:latin typeface="Calibri"/>
                <a:cs typeface="Calibri"/>
              </a:rPr>
              <a:t>Sprijin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complet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pentru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 spc="-40">
                <a:latin typeface="Calibri"/>
                <a:cs typeface="Calibri"/>
              </a:rPr>
              <a:t>start-</a:t>
            </a:r>
            <a:r>
              <a:rPr dirty="0" sz="2800">
                <a:latin typeface="Calibri"/>
                <a:cs typeface="Calibri"/>
              </a:rPr>
              <a:t>up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social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60"/>
              </a:spcBef>
              <a:buFont typeface="Arial MT"/>
              <a:buChar char="•"/>
              <a:tabLst>
                <a:tab pos="240665" algn="l"/>
              </a:tabLst>
            </a:pPr>
            <a:r>
              <a:rPr dirty="0" sz="2800">
                <a:latin typeface="Calibri"/>
                <a:cs typeface="Calibri"/>
              </a:rPr>
              <a:t>Consiliere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personalizată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60"/>
              </a:spcBef>
              <a:buFont typeface="Arial MT"/>
              <a:buChar char="•"/>
              <a:tabLst>
                <a:tab pos="240665" algn="l"/>
              </a:tabLst>
            </a:pPr>
            <a:r>
              <a:rPr dirty="0" sz="2800">
                <a:latin typeface="Calibri"/>
                <a:cs typeface="Calibri"/>
              </a:rPr>
              <a:t>Platformă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virtuală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dedicată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240665" algn="l"/>
              </a:tabLst>
            </a:pPr>
            <a:r>
              <a:rPr dirty="0" sz="2800" spc="-10">
                <a:latin typeface="Calibri"/>
                <a:cs typeface="Calibri"/>
              </a:rPr>
              <a:t>Oportunitatea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de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genera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impact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social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pc="-10"/>
              <a:t>As</a:t>
            </a:r>
            <a:r>
              <a:rPr dirty="0" spc="-45"/>
              <a:t> </a:t>
            </a:r>
            <a:r>
              <a:rPr dirty="0"/>
              <a:t>ociația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entru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romovare</a:t>
            </a:r>
            <a:r>
              <a:rPr dirty="0" spc="160"/>
              <a:t> </a:t>
            </a:r>
            <a:r>
              <a:rPr dirty="0" spc="-10"/>
              <a:t>incluzivă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863921" y="423526"/>
            <a:ext cx="1454785" cy="39560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0"/>
              </a:spcBef>
            </a:pPr>
            <a:r>
              <a:rPr dirty="0" sz="1200" b="1">
                <a:solidFill>
                  <a:srgbClr val="09529E"/>
                </a:solidFill>
                <a:latin typeface="Arial"/>
                <a:cs typeface="Arial"/>
              </a:rPr>
              <a:t>Cofinanțat</a:t>
            </a:r>
            <a:r>
              <a:rPr dirty="0" sz="1200" spc="-65" b="1">
                <a:solidFill>
                  <a:srgbClr val="09529E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09529E"/>
                </a:solidFill>
                <a:latin typeface="Arial"/>
                <a:cs typeface="Arial"/>
              </a:rPr>
              <a:t>de </a:t>
            </a:r>
            <a:r>
              <a:rPr dirty="0" sz="1200" b="1">
                <a:solidFill>
                  <a:srgbClr val="09529E"/>
                </a:solidFill>
                <a:latin typeface="Arial"/>
                <a:cs typeface="Arial"/>
              </a:rPr>
              <a:t>Uniunea</a:t>
            </a:r>
            <a:r>
              <a:rPr dirty="0" sz="1200" spc="-65" b="1">
                <a:solidFill>
                  <a:srgbClr val="09529E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9529E"/>
                </a:solidFill>
                <a:latin typeface="Arial"/>
                <a:cs typeface="Arial"/>
              </a:rPr>
              <a:t>Europeană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42226" y="369283"/>
            <a:ext cx="553131" cy="563261"/>
          </a:xfrm>
          <a:prstGeom prst="rect">
            <a:avLst/>
          </a:prstGeom>
        </p:spPr>
      </p:pic>
      <p:sp>
        <p:nvSpPr>
          <p:cNvPr id="4" name="object 4" descr=""/>
          <p:cNvSpPr/>
          <p:nvPr/>
        </p:nvSpPr>
        <p:spPr>
          <a:xfrm>
            <a:off x="1023937" y="6007100"/>
            <a:ext cx="10144125" cy="6985"/>
          </a:xfrm>
          <a:custGeom>
            <a:avLst/>
            <a:gdLst/>
            <a:ahLst/>
            <a:cxnLst/>
            <a:rect l="l" t="t" r="r" b="b"/>
            <a:pathLst>
              <a:path w="10144125" h="6985">
                <a:moveTo>
                  <a:pt x="10144125" y="6450"/>
                </a:moveTo>
                <a:lnTo>
                  <a:pt x="0" y="6450"/>
                </a:lnTo>
                <a:lnTo>
                  <a:pt x="0" y="0"/>
                </a:lnTo>
                <a:lnTo>
                  <a:pt x="10144125" y="0"/>
                </a:lnTo>
                <a:lnTo>
                  <a:pt x="10144125" y="6450"/>
                </a:lnTo>
                <a:close/>
              </a:path>
            </a:pathLst>
          </a:custGeom>
          <a:solidFill>
            <a:srgbClr val="7B7E8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73540" y="6245850"/>
            <a:ext cx="873945" cy="364322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47690" y="6245749"/>
            <a:ext cx="350571" cy="353337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68641" y="6169659"/>
            <a:ext cx="1503186" cy="447040"/>
          </a:xfrm>
          <a:prstGeom prst="rect">
            <a:avLst/>
          </a:prstGeom>
        </p:spPr>
      </p:pic>
      <p:grpSp>
        <p:nvGrpSpPr>
          <p:cNvPr id="8" name="object 8" descr=""/>
          <p:cNvGrpSpPr/>
          <p:nvPr/>
        </p:nvGrpSpPr>
        <p:grpSpPr>
          <a:xfrm>
            <a:off x="9518687" y="6277999"/>
            <a:ext cx="238760" cy="261620"/>
            <a:chOff x="9518687" y="6277999"/>
            <a:chExt cx="238760" cy="261620"/>
          </a:xfrm>
        </p:grpSpPr>
        <p:sp>
          <p:nvSpPr>
            <p:cNvPr id="9" name="object 9" descr=""/>
            <p:cNvSpPr/>
            <p:nvPr/>
          </p:nvSpPr>
          <p:spPr>
            <a:xfrm>
              <a:off x="9518687" y="6277999"/>
              <a:ext cx="238760" cy="261620"/>
            </a:xfrm>
            <a:custGeom>
              <a:avLst/>
              <a:gdLst/>
              <a:ahLst/>
              <a:cxnLst/>
              <a:rect l="l" t="t" r="r" b="b"/>
              <a:pathLst>
                <a:path w="238759" h="261620">
                  <a:moveTo>
                    <a:pt x="6356" y="35474"/>
                  </a:moveTo>
                  <a:lnTo>
                    <a:pt x="4022" y="42731"/>
                  </a:lnTo>
                  <a:lnTo>
                    <a:pt x="1986" y="49987"/>
                  </a:lnTo>
                  <a:lnTo>
                    <a:pt x="546" y="57243"/>
                  </a:lnTo>
                  <a:lnTo>
                    <a:pt x="0" y="64499"/>
                  </a:lnTo>
                  <a:lnTo>
                    <a:pt x="0" y="196724"/>
                  </a:lnTo>
                  <a:lnTo>
                    <a:pt x="15890" y="238649"/>
                  </a:lnTo>
                  <a:lnTo>
                    <a:pt x="38135" y="254774"/>
                  </a:lnTo>
                  <a:lnTo>
                    <a:pt x="38135" y="257998"/>
                  </a:lnTo>
                  <a:lnTo>
                    <a:pt x="47669" y="257998"/>
                  </a:lnTo>
                  <a:lnTo>
                    <a:pt x="50848" y="261224"/>
                  </a:lnTo>
                  <a:lnTo>
                    <a:pt x="222459" y="261224"/>
                  </a:lnTo>
                  <a:lnTo>
                    <a:pt x="184323" y="219299"/>
                  </a:lnTo>
                  <a:lnTo>
                    <a:pt x="60382" y="219299"/>
                  </a:lnTo>
                  <a:lnTo>
                    <a:pt x="57203" y="216074"/>
                  </a:lnTo>
                  <a:lnTo>
                    <a:pt x="50848" y="212849"/>
                  </a:lnTo>
                  <a:lnTo>
                    <a:pt x="44491" y="206399"/>
                  </a:lnTo>
                  <a:lnTo>
                    <a:pt x="41314" y="199949"/>
                  </a:lnTo>
                  <a:lnTo>
                    <a:pt x="38135" y="199949"/>
                  </a:lnTo>
                  <a:lnTo>
                    <a:pt x="38135" y="193499"/>
                  </a:lnTo>
                  <a:lnTo>
                    <a:pt x="34958" y="190274"/>
                  </a:lnTo>
                  <a:lnTo>
                    <a:pt x="34958" y="70949"/>
                  </a:lnTo>
                  <a:lnTo>
                    <a:pt x="38135" y="70949"/>
                  </a:lnTo>
                  <a:lnTo>
                    <a:pt x="38135" y="67724"/>
                  </a:lnTo>
                  <a:lnTo>
                    <a:pt x="6356" y="35474"/>
                  </a:lnTo>
                  <a:close/>
                </a:path>
                <a:path w="238759" h="261620">
                  <a:moveTo>
                    <a:pt x="238349" y="41924"/>
                  </a:moveTo>
                  <a:lnTo>
                    <a:pt x="203391" y="41924"/>
                  </a:lnTo>
                  <a:lnTo>
                    <a:pt x="203391" y="209624"/>
                  </a:lnTo>
                  <a:lnTo>
                    <a:pt x="238349" y="245099"/>
                  </a:lnTo>
                  <a:lnTo>
                    <a:pt x="238349" y="41924"/>
                  </a:lnTo>
                  <a:close/>
                </a:path>
                <a:path w="238759" h="261620">
                  <a:moveTo>
                    <a:pt x="238349" y="0"/>
                  </a:moveTo>
                  <a:lnTo>
                    <a:pt x="47669" y="0"/>
                  </a:lnTo>
                  <a:lnTo>
                    <a:pt x="47669" y="3224"/>
                  </a:lnTo>
                  <a:lnTo>
                    <a:pt x="38135" y="3224"/>
                  </a:lnTo>
                  <a:lnTo>
                    <a:pt x="31780" y="6450"/>
                  </a:lnTo>
                  <a:lnTo>
                    <a:pt x="25424" y="12899"/>
                  </a:lnTo>
                  <a:lnTo>
                    <a:pt x="19067" y="16124"/>
                  </a:lnTo>
                  <a:lnTo>
                    <a:pt x="50848" y="51599"/>
                  </a:lnTo>
                  <a:lnTo>
                    <a:pt x="50848" y="48374"/>
                  </a:lnTo>
                  <a:lnTo>
                    <a:pt x="54025" y="48374"/>
                  </a:lnTo>
                  <a:lnTo>
                    <a:pt x="54025" y="45149"/>
                  </a:lnTo>
                  <a:lnTo>
                    <a:pt x="57203" y="45149"/>
                  </a:lnTo>
                  <a:lnTo>
                    <a:pt x="60382" y="41924"/>
                  </a:lnTo>
                  <a:lnTo>
                    <a:pt x="238349" y="41924"/>
                  </a:lnTo>
                  <a:lnTo>
                    <a:pt x="238349" y="0"/>
                  </a:lnTo>
                  <a:close/>
                </a:path>
              </a:pathLst>
            </a:custGeom>
            <a:solidFill>
              <a:srgbClr val="6D8BC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569536" y="6339274"/>
              <a:ext cx="133475" cy="138674"/>
            </a:xfrm>
            <a:prstGeom prst="rect">
              <a:avLst/>
            </a:prstGeom>
          </p:spPr>
        </p:pic>
      </p:grpSp>
      <p:sp>
        <p:nvSpPr>
          <p:cNvPr id="11" name="object 11" descr=""/>
          <p:cNvSpPr/>
          <p:nvPr/>
        </p:nvSpPr>
        <p:spPr>
          <a:xfrm>
            <a:off x="9801529" y="6348948"/>
            <a:ext cx="1068070" cy="119380"/>
          </a:xfrm>
          <a:custGeom>
            <a:avLst/>
            <a:gdLst/>
            <a:ahLst/>
            <a:cxnLst/>
            <a:rect l="l" t="t" r="r" b="b"/>
            <a:pathLst>
              <a:path w="1068070" h="119379">
                <a:moveTo>
                  <a:pt x="791317" y="0"/>
                </a:moveTo>
                <a:lnTo>
                  <a:pt x="673732" y="0"/>
                </a:lnTo>
                <a:lnTo>
                  <a:pt x="673732" y="119324"/>
                </a:lnTo>
                <a:lnTo>
                  <a:pt x="699155" y="119324"/>
                </a:lnTo>
                <a:lnTo>
                  <a:pt x="699155" y="74174"/>
                </a:lnTo>
                <a:lnTo>
                  <a:pt x="791317" y="74174"/>
                </a:lnTo>
                <a:lnTo>
                  <a:pt x="800851" y="64499"/>
                </a:lnTo>
                <a:lnTo>
                  <a:pt x="800851" y="54824"/>
                </a:lnTo>
                <a:lnTo>
                  <a:pt x="699155" y="54824"/>
                </a:lnTo>
                <a:lnTo>
                  <a:pt x="699155" y="19349"/>
                </a:lnTo>
                <a:lnTo>
                  <a:pt x="800851" y="19349"/>
                </a:lnTo>
                <a:lnTo>
                  <a:pt x="800851" y="9674"/>
                </a:lnTo>
                <a:lnTo>
                  <a:pt x="794495" y="6449"/>
                </a:lnTo>
                <a:lnTo>
                  <a:pt x="791317" y="0"/>
                </a:lnTo>
                <a:close/>
              </a:path>
              <a:path w="1068070" h="119379">
                <a:moveTo>
                  <a:pt x="756359" y="74174"/>
                </a:moveTo>
                <a:lnTo>
                  <a:pt x="724579" y="74174"/>
                </a:lnTo>
                <a:lnTo>
                  <a:pt x="775427" y="119324"/>
                </a:lnTo>
                <a:lnTo>
                  <a:pt x="800851" y="119324"/>
                </a:lnTo>
                <a:lnTo>
                  <a:pt x="804744" y="112364"/>
                </a:lnTo>
                <a:lnTo>
                  <a:pt x="756359" y="74174"/>
                </a:lnTo>
                <a:close/>
              </a:path>
              <a:path w="1068070" h="119379">
                <a:moveTo>
                  <a:pt x="804744" y="112364"/>
                </a:moveTo>
                <a:lnTo>
                  <a:pt x="800851" y="119324"/>
                </a:lnTo>
                <a:lnTo>
                  <a:pt x="813563" y="119324"/>
                </a:lnTo>
                <a:lnTo>
                  <a:pt x="804744" y="112364"/>
                </a:lnTo>
                <a:close/>
              </a:path>
              <a:path w="1068070" h="119379">
                <a:moveTo>
                  <a:pt x="893013" y="0"/>
                </a:moveTo>
                <a:lnTo>
                  <a:pt x="867589" y="0"/>
                </a:lnTo>
                <a:lnTo>
                  <a:pt x="804744" y="112364"/>
                </a:lnTo>
                <a:lnTo>
                  <a:pt x="813563" y="119324"/>
                </a:lnTo>
                <a:lnTo>
                  <a:pt x="829453" y="119324"/>
                </a:lnTo>
                <a:lnTo>
                  <a:pt x="838987" y="93524"/>
                </a:lnTo>
                <a:lnTo>
                  <a:pt x="947812" y="93524"/>
                </a:lnTo>
                <a:lnTo>
                  <a:pt x="936474" y="74174"/>
                </a:lnTo>
                <a:lnTo>
                  <a:pt x="854877" y="74174"/>
                </a:lnTo>
                <a:lnTo>
                  <a:pt x="880300" y="22574"/>
                </a:lnTo>
                <a:lnTo>
                  <a:pt x="906240" y="22574"/>
                </a:lnTo>
                <a:lnTo>
                  <a:pt x="893013" y="0"/>
                </a:lnTo>
                <a:close/>
              </a:path>
              <a:path w="1068070" h="119379">
                <a:moveTo>
                  <a:pt x="947812" y="93524"/>
                </a:moveTo>
                <a:lnTo>
                  <a:pt x="918437" y="93524"/>
                </a:lnTo>
                <a:lnTo>
                  <a:pt x="931148" y="119324"/>
                </a:lnTo>
                <a:lnTo>
                  <a:pt x="962929" y="119324"/>
                </a:lnTo>
                <a:lnTo>
                  <a:pt x="947812" y="93524"/>
                </a:lnTo>
                <a:close/>
              </a:path>
              <a:path w="1068070" h="119379">
                <a:moveTo>
                  <a:pt x="1013776" y="22574"/>
                </a:moveTo>
                <a:lnTo>
                  <a:pt x="985174" y="22574"/>
                </a:lnTo>
                <a:lnTo>
                  <a:pt x="985174" y="119324"/>
                </a:lnTo>
                <a:lnTo>
                  <a:pt x="1013776" y="119324"/>
                </a:lnTo>
                <a:lnTo>
                  <a:pt x="1013776" y="22574"/>
                </a:lnTo>
                <a:close/>
              </a:path>
              <a:path w="1068070" h="119379">
                <a:moveTo>
                  <a:pt x="906240" y="22574"/>
                </a:moveTo>
                <a:lnTo>
                  <a:pt x="880300" y="22574"/>
                </a:lnTo>
                <a:lnTo>
                  <a:pt x="905725" y="74174"/>
                </a:lnTo>
                <a:lnTo>
                  <a:pt x="936474" y="74174"/>
                </a:lnTo>
                <a:lnTo>
                  <a:pt x="906240" y="22574"/>
                </a:lnTo>
                <a:close/>
              </a:path>
              <a:path w="1068070" h="119379">
                <a:moveTo>
                  <a:pt x="800851" y="19349"/>
                </a:moveTo>
                <a:lnTo>
                  <a:pt x="765893" y="19349"/>
                </a:lnTo>
                <a:lnTo>
                  <a:pt x="769071" y="22574"/>
                </a:lnTo>
                <a:lnTo>
                  <a:pt x="772250" y="22574"/>
                </a:lnTo>
                <a:lnTo>
                  <a:pt x="775427" y="25799"/>
                </a:lnTo>
                <a:lnTo>
                  <a:pt x="775427" y="51599"/>
                </a:lnTo>
                <a:lnTo>
                  <a:pt x="772250" y="54824"/>
                </a:lnTo>
                <a:lnTo>
                  <a:pt x="800851" y="54824"/>
                </a:lnTo>
                <a:lnTo>
                  <a:pt x="800851" y="19349"/>
                </a:lnTo>
                <a:close/>
              </a:path>
              <a:path w="1068070" h="119379">
                <a:moveTo>
                  <a:pt x="1067802" y="0"/>
                </a:moveTo>
                <a:lnTo>
                  <a:pt x="931148" y="0"/>
                </a:lnTo>
                <a:lnTo>
                  <a:pt x="931148" y="22574"/>
                </a:lnTo>
                <a:lnTo>
                  <a:pt x="1067802" y="22574"/>
                </a:lnTo>
                <a:lnTo>
                  <a:pt x="1067802" y="0"/>
                </a:lnTo>
                <a:close/>
              </a:path>
              <a:path w="1068070" h="119379">
                <a:moveTo>
                  <a:pt x="629290" y="100"/>
                </a:moveTo>
                <a:lnTo>
                  <a:pt x="520444" y="100"/>
                </a:lnTo>
                <a:lnTo>
                  <a:pt x="513641" y="806"/>
                </a:lnTo>
                <a:lnTo>
                  <a:pt x="507434" y="2721"/>
                </a:lnTo>
                <a:lnTo>
                  <a:pt x="502121" y="6449"/>
                </a:lnTo>
                <a:lnTo>
                  <a:pt x="502121" y="9674"/>
                </a:lnTo>
                <a:lnTo>
                  <a:pt x="498943" y="19349"/>
                </a:lnTo>
                <a:lnTo>
                  <a:pt x="498943" y="103199"/>
                </a:lnTo>
                <a:lnTo>
                  <a:pt x="502121" y="109649"/>
                </a:lnTo>
                <a:lnTo>
                  <a:pt x="502121" y="116099"/>
                </a:lnTo>
                <a:lnTo>
                  <a:pt x="507434" y="117963"/>
                </a:lnTo>
                <a:lnTo>
                  <a:pt x="513641" y="118921"/>
                </a:lnTo>
                <a:lnTo>
                  <a:pt x="521416" y="119324"/>
                </a:lnTo>
                <a:lnTo>
                  <a:pt x="629240" y="119324"/>
                </a:lnTo>
                <a:lnTo>
                  <a:pt x="638774" y="109649"/>
                </a:lnTo>
                <a:lnTo>
                  <a:pt x="638774" y="99974"/>
                </a:lnTo>
                <a:lnTo>
                  <a:pt x="527545" y="99974"/>
                </a:lnTo>
                <a:lnTo>
                  <a:pt x="527545" y="22574"/>
                </a:lnTo>
                <a:lnTo>
                  <a:pt x="638774" y="22574"/>
                </a:lnTo>
                <a:lnTo>
                  <a:pt x="638774" y="9674"/>
                </a:lnTo>
                <a:lnTo>
                  <a:pt x="632418" y="6449"/>
                </a:lnTo>
                <a:lnTo>
                  <a:pt x="629290" y="100"/>
                </a:lnTo>
                <a:close/>
              </a:path>
              <a:path w="1068070" h="119379">
                <a:moveTo>
                  <a:pt x="638774" y="51599"/>
                </a:moveTo>
                <a:lnTo>
                  <a:pt x="565680" y="51599"/>
                </a:lnTo>
                <a:lnTo>
                  <a:pt x="565680" y="70949"/>
                </a:lnTo>
                <a:lnTo>
                  <a:pt x="613350" y="70949"/>
                </a:lnTo>
                <a:lnTo>
                  <a:pt x="613350" y="99974"/>
                </a:lnTo>
                <a:lnTo>
                  <a:pt x="638774" y="99974"/>
                </a:lnTo>
                <a:lnTo>
                  <a:pt x="638774" y="51599"/>
                </a:lnTo>
                <a:close/>
              </a:path>
              <a:path w="1068070" h="119379">
                <a:moveTo>
                  <a:pt x="638774" y="22574"/>
                </a:moveTo>
                <a:lnTo>
                  <a:pt x="613350" y="22574"/>
                </a:lnTo>
                <a:lnTo>
                  <a:pt x="613350" y="35474"/>
                </a:lnTo>
                <a:lnTo>
                  <a:pt x="638774" y="29024"/>
                </a:lnTo>
                <a:lnTo>
                  <a:pt x="638774" y="22574"/>
                </a:lnTo>
                <a:close/>
              </a:path>
              <a:path w="1068070" h="119379">
                <a:moveTo>
                  <a:pt x="476697" y="0"/>
                </a:moveTo>
                <a:lnTo>
                  <a:pt x="352755" y="0"/>
                </a:lnTo>
                <a:lnTo>
                  <a:pt x="352755" y="119324"/>
                </a:lnTo>
                <a:lnTo>
                  <a:pt x="476697" y="119324"/>
                </a:lnTo>
                <a:lnTo>
                  <a:pt x="476697" y="99974"/>
                </a:lnTo>
                <a:lnTo>
                  <a:pt x="381356" y="99974"/>
                </a:lnTo>
                <a:lnTo>
                  <a:pt x="381356" y="67724"/>
                </a:lnTo>
                <a:lnTo>
                  <a:pt x="435383" y="67724"/>
                </a:lnTo>
                <a:lnTo>
                  <a:pt x="435383" y="48374"/>
                </a:lnTo>
                <a:lnTo>
                  <a:pt x="381356" y="48374"/>
                </a:lnTo>
                <a:lnTo>
                  <a:pt x="381356" y="19349"/>
                </a:lnTo>
                <a:lnTo>
                  <a:pt x="476697" y="19349"/>
                </a:lnTo>
                <a:lnTo>
                  <a:pt x="476697" y="0"/>
                </a:lnTo>
                <a:close/>
              </a:path>
              <a:path w="1068070" h="119379">
                <a:moveTo>
                  <a:pt x="292374" y="22574"/>
                </a:moveTo>
                <a:lnTo>
                  <a:pt x="263772" y="22574"/>
                </a:lnTo>
                <a:lnTo>
                  <a:pt x="263772" y="119324"/>
                </a:lnTo>
                <a:lnTo>
                  <a:pt x="292374" y="119324"/>
                </a:lnTo>
                <a:lnTo>
                  <a:pt x="292374" y="22574"/>
                </a:lnTo>
                <a:close/>
              </a:path>
              <a:path w="1068070" h="119379">
                <a:moveTo>
                  <a:pt x="346400" y="0"/>
                </a:moveTo>
                <a:lnTo>
                  <a:pt x="209746" y="0"/>
                </a:lnTo>
                <a:lnTo>
                  <a:pt x="209746" y="22574"/>
                </a:lnTo>
                <a:lnTo>
                  <a:pt x="346400" y="22574"/>
                </a:lnTo>
                <a:lnTo>
                  <a:pt x="346400" y="0"/>
                </a:lnTo>
                <a:close/>
              </a:path>
              <a:path w="1068070" h="119379">
                <a:moveTo>
                  <a:pt x="79448" y="0"/>
                </a:moveTo>
                <a:lnTo>
                  <a:pt x="60380" y="0"/>
                </a:lnTo>
                <a:lnTo>
                  <a:pt x="60380" y="119324"/>
                </a:lnTo>
                <a:lnTo>
                  <a:pt x="85805" y="119324"/>
                </a:lnTo>
                <a:lnTo>
                  <a:pt x="85805" y="51599"/>
                </a:lnTo>
                <a:lnTo>
                  <a:pt x="82626" y="45149"/>
                </a:lnTo>
                <a:lnTo>
                  <a:pt x="82626" y="35474"/>
                </a:lnTo>
                <a:lnTo>
                  <a:pt x="122351" y="35474"/>
                </a:lnTo>
                <a:lnTo>
                  <a:pt x="79448" y="0"/>
                </a:lnTo>
                <a:close/>
              </a:path>
              <a:path w="1068070" h="119379">
                <a:moveTo>
                  <a:pt x="122351" y="35474"/>
                </a:moveTo>
                <a:lnTo>
                  <a:pt x="82626" y="35474"/>
                </a:lnTo>
                <a:lnTo>
                  <a:pt x="88982" y="41924"/>
                </a:lnTo>
                <a:lnTo>
                  <a:pt x="92160" y="41924"/>
                </a:lnTo>
                <a:lnTo>
                  <a:pt x="92160" y="45149"/>
                </a:lnTo>
                <a:lnTo>
                  <a:pt x="184322" y="119324"/>
                </a:lnTo>
                <a:lnTo>
                  <a:pt x="203390" y="119324"/>
                </a:lnTo>
                <a:lnTo>
                  <a:pt x="203390" y="83849"/>
                </a:lnTo>
                <a:lnTo>
                  <a:pt x="174788" y="83849"/>
                </a:lnTo>
                <a:lnTo>
                  <a:pt x="174788" y="80624"/>
                </a:lnTo>
                <a:lnTo>
                  <a:pt x="168432" y="74174"/>
                </a:lnTo>
                <a:lnTo>
                  <a:pt x="165254" y="74174"/>
                </a:lnTo>
                <a:lnTo>
                  <a:pt x="165254" y="70949"/>
                </a:lnTo>
                <a:lnTo>
                  <a:pt x="122351" y="35474"/>
                </a:lnTo>
                <a:close/>
              </a:path>
              <a:path w="1068070" h="119379">
                <a:moveTo>
                  <a:pt x="203390" y="0"/>
                </a:moveTo>
                <a:lnTo>
                  <a:pt x="174788" y="0"/>
                </a:lnTo>
                <a:lnTo>
                  <a:pt x="174788" y="77399"/>
                </a:lnTo>
                <a:lnTo>
                  <a:pt x="177966" y="83849"/>
                </a:lnTo>
                <a:lnTo>
                  <a:pt x="203390" y="83849"/>
                </a:lnTo>
                <a:lnTo>
                  <a:pt x="203390" y="0"/>
                </a:lnTo>
                <a:close/>
              </a:path>
              <a:path w="1068070" h="119379">
                <a:moveTo>
                  <a:pt x="28601" y="0"/>
                </a:moveTo>
                <a:lnTo>
                  <a:pt x="0" y="0"/>
                </a:lnTo>
                <a:lnTo>
                  <a:pt x="0" y="119324"/>
                </a:lnTo>
                <a:lnTo>
                  <a:pt x="28601" y="119324"/>
                </a:lnTo>
                <a:lnTo>
                  <a:pt x="28601" y="0"/>
                </a:lnTo>
                <a:close/>
              </a:path>
            </a:pathLst>
          </a:custGeom>
          <a:solidFill>
            <a:srgbClr val="504C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4229653" y="763359"/>
            <a:ext cx="3733165" cy="4235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ts val="1545"/>
              </a:lnSpc>
              <a:spcBef>
                <a:spcPts val="135"/>
              </a:spcBef>
            </a:pPr>
            <a:r>
              <a:rPr dirty="0" sz="1350" b="1">
                <a:latin typeface="Calibri"/>
                <a:cs typeface="Calibri"/>
              </a:rPr>
              <a:t>INES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-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INVESTIȚII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NOI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ÎN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ECONOMIE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spc="-10" b="1">
                <a:latin typeface="Calibri"/>
                <a:cs typeface="Calibri"/>
              </a:rPr>
              <a:t>SOCIALĂ</a:t>
            </a:r>
            <a:endParaRPr sz="1350">
              <a:latin typeface="Calibri"/>
              <a:cs typeface="Calibri"/>
            </a:endParaRPr>
          </a:p>
          <a:p>
            <a:pPr algn="ctr">
              <a:lnSpc>
                <a:spcPts val="1545"/>
              </a:lnSpc>
            </a:pPr>
            <a:r>
              <a:rPr dirty="0" sz="1350" spc="-10">
                <a:latin typeface="Calibri"/>
                <a:cs typeface="Calibri"/>
              </a:rPr>
              <a:t>(</a:t>
            </a:r>
            <a:r>
              <a:rPr dirty="0" sz="1350" spc="-10" b="1">
                <a:solidFill>
                  <a:srgbClr val="FF2600"/>
                </a:solidFill>
                <a:latin typeface="Calibri"/>
                <a:cs typeface="Calibri"/>
              </a:rPr>
              <a:t>PEO/103/PEO_P4/OP4/ESO4.1/PEO_A52/316680</a:t>
            </a:r>
            <a:r>
              <a:rPr dirty="0" sz="1350" spc="-10">
                <a:latin typeface="Calibri"/>
                <a:cs typeface="Calibri"/>
              </a:rPr>
              <a:t>)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pc="-10"/>
              <a:t>As</a:t>
            </a:r>
            <a:r>
              <a:rPr dirty="0" spc="-45"/>
              <a:t> </a:t>
            </a:r>
            <a:r>
              <a:rPr dirty="0"/>
              <a:t>ociația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entru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romovare</a:t>
            </a:r>
            <a:r>
              <a:rPr dirty="0" spc="160"/>
              <a:t> </a:t>
            </a:r>
            <a:r>
              <a:rPr dirty="0" spc="-10"/>
              <a:t>incluzivă</a:t>
            </a:r>
          </a:p>
        </p:txBody>
      </p:sp>
      <p:sp>
        <p:nvSpPr>
          <p:cNvPr id="13" name="object 13" descr=""/>
          <p:cNvSpPr txBox="1"/>
          <p:nvPr/>
        </p:nvSpPr>
        <p:spPr>
          <a:xfrm>
            <a:off x="4497857" y="1502846"/>
            <a:ext cx="3196590" cy="4679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900">
                <a:solidFill>
                  <a:srgbClr val="005493"/>
                </a:solidFill>
                <a:latin typeface="Calibri"/>
                <a:cs typeface="Calibri"/>
              </a:rPr>
              <a:t>Documente</a:t>
            </a:r>
            <a:r>
              <a:rPr dirty="0" sz="2900" spc="-110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2900" spc="-10">
                <a:solidFill>
                  <a:srgbClr val="005493"/>
                </a:solidFill>
                <a:latin typeface="Calibri"/>
                <a:cs typeface="Calibri"/>
              </a:rPr>
              <a:t>necesare</a:t>
            </a:r>
            <a:endParaRPr sz="29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147005" y="2213526"/>
            <a:ext cx="106045" cy="1605280"/>
          </a:xfrm>
          <a:prstGeom prst="rect">
            <a:avLst/>
          </a:prstGeom>
        </p:spPr>
        <p:txBody>
          <a:bodyPr wrap="square" lIns="0" tIns="133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0"/>
              </a:spcBef>
            </a:pPr>
            <a:r>
              <a:rPr dirty="0" sz="1800" spc="-50">
                <a:latin typeface="Arial MT"/>
                <a:cs typeface="Arial MT"/>
              </a:rPr>
              <a:t>•</a:t>
            </a:r>
            <a:endParaRPr sz="18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dirty="0" sz="1800" spc="-50">
                <a:latin typeface="Arial MT"/>
                <a:cs typeface="Arial MT"/>
              </a:rPr>
              <a:t>•</a:t>
            </a:r>
            <a:endParaRPr sz="18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dirty="0" sz="1800" spc="-50">
                <a:latin typeface="Arial MT"/>
                <a:cs typeface="Arial MT"/>
              </a:rPr>
              <a:t>•</a:t>
            </a:r>
            <a:endParaRPr sz="18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dirty="0" sz="1800" spc="-50">
                <a:latin typeface="Arial MT"/>
                <a:cs typeface="Arial MT"/>
              </a:rPr>
              <a:t>•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375605" y="2196033"/>
            <a:ext cx="4551045" cy="332612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898014">
              <a:lnSpc>
                <a:spcPct val="144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Copie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Carte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Identitate </a:t>
            </a:r>
            <a:r>
              <a:rPr dirty="0" sz="1800">
                <a:latin typeface="Calibri"/>
                <a:cs typeface="Calibri"/>
              </a:rPr>
              <a:t>Copie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Certificat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Naștere </a:t>
            </a:r>
            <a:r>
              <a:rPr dirty="0" sz="1800">
                <a:latin typeface="Calibri"/>
                <a:cs typeface="Calibri"/>
              </a:rPr>
              <a:t>Copie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Certificat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Căsătorie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ts val="2110"/>
              </a:lnSpc>
              <a:spcBef>
                <a:spcPts val="1060"/>
              </a:spcBef>
            </a:pPr>
            <a:r>
              <a:rPr dirty="0" sz="1800">
                <a:latin typeface="Calibri"/>
                <a:cs typeface="Calibri"/>
              </a:rPr>
              <a:t>Copie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diplomă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studii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(</a:t>
            </a:r>
            <a:r>
              <a:rPr dirty="0" sz="1800" spc="-10">
                <a:solidFill>
                  <a:srgbClr val="FF2600"/>
                </a:solidFill>
                <a:latin typeface="Calibri"/>
                <a:cs typeface="Calibri"/>
              </a:rPr>
              <a:t>obligatoriu</a:t>
            </a:r>
            <a:r>
              <a:rPr dirty="0" sz="1800" spc="-40">
                <a:solidFill>
                  <a:srgbClr val="FF26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2600"/>
                </a:solidFill>
                <a:latin typeface="Calibri"/>
                <a:cs typeface="Calibri"/>
              </a:rPr>
              <a:t>minim</a:t>
            </a:r>
            <a:r>
              <a:rPr dirty="0" sz="1800" spc="-45">
                <a:solidFill>
                  <a:srgbClr val="FF2600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FF2600"/>
                </a:solidFill>
                <a:latin typeface="Calibri"/>
                <a:cs typeface="Calibri"/>
              </a:rPr>
              <a:t>liceu/ bacalaureat</a:t>
            </a:r>
            <a:r>
              <a:rPr dirty="0" sz="1800" spc="-1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12700" marR="779780">
              <a:lnSpc>
                <a:spcPts val="2110"/>
              </a:lnSpc>
              <a:spcBef>
                <a:spcPts val="1000"/>
              </a:spcBef>
            </a:pPr>
            <a:r>
              <a:rPr dirty="0" sz="1800" spc="-10">
                <a:latin typeface="Calibri"/>
                <a:cs typeface="Calibri"/>
              </a:rPr>
              <a:t>Declarație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consimțământ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pentru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date </a:t>
            </a:r>
            <a:r>
              <a:rPr dirty="0" sz="1800" spc="-10">
                <a:latin typeface="Calibri"/>
                <a:cs typeface="Calibri"/>
              </a:rPr>
              <a:t>personale</a:t>
            </a:r>
            <a:endParaRPr sz="1800">
              <a:latin typeface="Calibri"/>
              <a:cs typeface="Calibri"/>
            </a:endParaRPr>
          </a:p>
          <a:p>
            <a:pPr marL="12700" marR="1423670">
              <a:lnSpc>
                <a:spcPts val="3110"/>
              </a:lnSpc>
              <a:spcBef>
                <a:spcPts val="35"/>
              </a:spcBef>
            </a:pPr>
            <a:r>
              <a:rPr dirty="0" sz="1800" spc="-10">
                <a:latin typeface="Calibri"/>
                <a:cs typeface="Calibri"/>
              </a:rPr>
              <a:t>Declarație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privind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dubla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finanțare </a:t>
            </a:r>
            <a:r>
              <a:rPr dirty="0" sz="1800">
                <a:latin typeface="Calibri"/>
                <a:cs typeface="Calibri"/>
              </a:rPr>
              <a:t>Acord</a:t>
            </a:r>
            <a:r>
              <a:rPr dirty="0" sz="1800" spc="-75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GDPR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147005" y="4181819"/>
            <a:ext cx="1060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0">
                <a:latin typeface="Arial MT"/>
                <a:cs typeface="Arial MT"/>
              </a:rPr>
              <a:t>•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147005" y="4724073"/>
            <a:ext cx="106045" cy="815340"/>
          </a:xfrm>
          <a:prstGeom prst="rect">
            <a:avLst/>
          </a:prstGeom>
        </p:spPr>
        <p:txBody>
          <a:bodyPr wrap="square" lIns="0" tIns="133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0"/>
              </a:spcBef>
            </a:pPr>
            <a:r>
              <a:rPr dirty="0" sz="1800" spc="-50">
                <a:latin typeface="Arial MT"/>
                <a:cs typeface="Arial MT"/>
              </a:rPr>
              <a:t>•</a:t>
            </a:r>
            <a:endParaRPr sz="18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dirty="0" sz="1800" spc="-50">
                <a:latin typeface="Arial MT"/>
                <a:cs typeface="Arial MT"/>
              </a:rPr>
              <a:t>•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6450648" y="2171441"/>
            <a:ext cx="4194810" cy="3530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3040" marR="271145" indent="-180975">
              <a:lnSpc>
                <a:spcPct val="106500"/>
              </a:lnSpc>
              <a:spcBef>
                <a:spcPts val="100"/>
              </a:spcBef>
              <a:buChar char="•"/>
              <a:tabLst>
                <a:tab pos="193040" algn="l"/>
              </a:tabLst>
            </a:pPr>
            <a:r>
              <a:rPr dirty="0" sz="1800" spc="-10">
                <a:latin typeface="Calibri"/>
                <a:cs typeface="Calibri"/>
              </a:rPr>
              <a:t>Declarație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privind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intenția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înființa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 spc="-50">
                <a:latin typeface="Calibri"/>
                <a:cs typeface="Calibri"/>
              </a:rPr>
              <a:t>o </a:t>
            </a:r>
            <a:r>
              <a:rPr dirty="0" sz="1800" spc="-10">
                <a:latin typeface="Calibri"/>
                <a:cs typeface="Calibri"/>
              </a:rPr>
              <a:t>întreprindere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socială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în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mediul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urban</a:t>
            </a:r>
            <a:endParaRPr sz="1800">
              <a:latin typeface="Calibri"/>
              <a:cs typeface="Calibri"/>
            </a:endParaRPr>
          </a:p>
          <a:p>
            <a:pPr marL="193040" indent="-180340">
              <a:lnSpc>
                <a:spcPct val="100000"/>
              </a:lnSpc>
              <a:spcBef>
                <a:spcPts val="140"/>
              </a:spcBef>
              <a:buChar char="•"/>
              <a:tabLst>
                <a:tab pos="193040" algn="l"/>
              </a:tabLst>
            </a:pPr>
            <a:r>
              <a:rPr dirty="0" sz="1800">
                <a:latin typeface="Calibri"/>
                <a:cs typeface="Calibri"/>
              </a:rPr>
              <a:t>Formular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înregistrare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în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grupul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țintă</a:t>
            </a:r>
            <a:endParaRPr sz="1800">
              <a:latin typeface="Calibri"/>
              <a:cs typeface="Calibri"/>
            </a:endParaRPr>
          </a:p>
          <a:p>
            <a:pPr marL="193040" marR="5080" indent="-180975">
              <a:lnSpc>
                <a:spcPct val="106500"/>
              </a:lnSpc>
              <a:buChar char="•"/>
              <a:tabLst>
                <a:tab pos="193040" algn="l"/>
              </a:tabLst>
            </a:pPr>
            <a:r>
              <a:rPr dirty="0" sz="1800" spc="-10">
                <a:latin typeface="Calibri"/>
                <a:cs typeface="Calibri"/>
              </a:rPr>
              <a:t>Declarație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propria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răspundere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că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nu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25">
                <a:latin typeface="Calibri"/>
                <a:cs typeface="Calibri"/>
              </a:rPr>
              <a:t>are </a:t>
            </a:r>
            <a:r>
              <a:rPr dirty="0" sz="1800" spc="-10">
                <a:latin typeface="Calibri"/>
                <a:cs typeface="Calibri"/>
              </a:rPr>
              <a:t>calitatea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angajat/administrator/ </a:t>
            </a:r>
            <a:r>
              <a:rPr dirty="0" sz="1800" spc="-20">
                <a:latin typeface="Calibri"/>
                <a:cs typeface="Calibri"/>
              </a:rPr>
              <a:t>reprezentant</a:t>
            </a:r>
            <a:r>
              <a:rPr dirty="0" sz="1800" spc="-10">
                <a:latin typeface="Calibri"/>
                <a:cs typeface="Calibri"/>
              </a:rPr>
              <a:t> legal/acționar </a:t>
            </a:r>
            <a:r>
              <a:rPr dirty="0" sz="1800">
                <a:latin typeface="Calibri"/>
                <a:cs typeface="Calibri"/>
              </a:rPr>
              <a:t>al</a:t>
            </a:r>
            <a:r>
              <a:rPr dirty="0" sz="1800" spc="-10">
                <a:latin typeface="Calibri"/>
                <a:cs typeface="Calibri"/>
              </a:rPr>
              <a:t> Catalactica </a:t>
            </a:r>
            <a:r>
              <a:rPr dirty="0" sz="1800" spc="-25">
                <a:latin typeface="Calibri"/>
                <a:cs typeface="Calibri"/>
              </a:rPr>
              <a:t>și </a:t>
            </a:r>
            <a:r>
              <a:rPr dirty="0" sz="1800">
                <a:latin typeface="Calibri"/>
                <a:cs typeface="Calibri"/>
              </a:rPr>
              <a:t>ai</a:t>
            </a:r>
            <a:r>
              <a:rPr dirty="0" sz="1800" spc="3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AM</a:t>
            </a:r>
            <a:r>
              <a:rPr dirty="0" sz="1800" spc="3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PEO/OI</a:t>
            </a:r>
            <a:r>
              <a:rPr dirty="0" sz="1800" spc="3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PEO</a:t>
            </a:r>
            <a:r>
              <a:rPr dirty="0" sz="1800" spc="3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precum</a:t>
            </a:r>
            <a:r>
              <a:rPr dirty="0" sz="1800" spc="3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și</a:t>
            </a:r>
            <a:r>
              <a:rPr dirty="0" sz="1800" spc="3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ca</a:t>
            </a:r>
            <a:r>
              <a:rPr dirty="0" sz="1800" spc="3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nu</a:t>
            </a:r>
            <a:r>
              <a:rPr dirty="0" sz="1800" spc="315">
                <a:latin typeface="Calibri"/>
                <a:cs typeface="Calibri"/>
              </a:rPr>
              <a:t> </a:t>
            </a:r>
            <a:r>
              <a:rPr dirty="0" sz="1800" spc="-25">
                <a:latin typeface="Calibri"/>
                <a:cs typeface="Calibri"/>
              </a:rPr>
              <a:t>are </a:t>
            </a:r>
            <a:r>
              <a:rPr dirty="0" sz="1800" spc="-10">
                <a:latin typeface="Calibri"/>
                <a:cs typeface="Calibri"/>
              </a:rPr>
              <a:t>calitatea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soț/soție/afin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până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la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gradul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25">
                <a:latin typeface="Calibri"/>
                <a:cs typeface="Calibri"/>
              </a:rPr>
              <a:t>II </a:t>
            </a:r>
            <a:r>
              <a:rPr dirty="0" sz="1800">
                <a:latin typeface="Calibri"/>
                <a:cs typeface="Calibri"/>
              </a:rPr>
              <a:t>inclusiv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cu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angajații/administratorii/ </a:t>
            </a:r>
            <a:r>
              <a:rPr dirty="0" sz="1800" spc="-20">
                <a:latin typeface="Calibri"/>
                <a:cs typeface="Calibri"/>
              </a:rPr>
              <a:t>reprezentanții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legali/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acționarii </a:t>
            </a:r>
            <a:r>
              <a:rPr dirty="0" sz="1800">
                <a:latin typeface="Calibri"/>
                <a:cs typeface="Calibri"/>
              </a:rPr>
              <a:t>administratorului</a:t>
            </a:r>
            <a:r>
              <a:rPr dirty="0" sz="1800" spc="19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19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grant</a:t>
            </a:r>
            <a:r>
              <a:rPr dirty="0" sz="1800" spc="19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și</a:t>
            </a:r>
            <a:r>
              <a:rPr dirty="0" sz="1800" spc="19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AM</a:t>
            </a:r>
            <a:r>
              <a:rPr dirty="0" sz="1800" spc="1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PEO/OI </a:t>
            </a:r>
            <a:r>
              <a:rPr dirty="0" sz="1800" spc="-25">
                <a:latin typeface="Calibri"/>
                <a:cs typeface="Calibri"/>
              </a:rPr>
              <a:t>PEO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863921" y="423526"/>
            <a:ext cx="1454785" cy="39560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0"/>
              </a:spcBef>
            </a:pPr>
            <a:r>
              <a:rPr dirty="0" sz="1200" b="1">
                <a:solidFill>
                  <a:srgbClr val="09529E"/>
                </a:solidFill>
                <a:latin typeface="Arial"/>
                <a:cs typeface="Arial"/>
              </a:rPr>
              <a:t>Cofinanțat</a:t>
            </a:r>
            <a:r>
              <a:rPr dirty="0" sz="1200" spc="-65" b="1">
                <a:solidFill>
                  <a:srgbClr val="09529E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09529E"/>
                </a:solidFill>
                <a:latin typeface="Arial"/>
                <a:cs typeface="Arial"/>
              </a:rPr>
              <a:t>de </a:t>
            </a:r>
            <a:r>
              <a:rPr dirty="0" sz="1200" b="1">
                <a:solidFill>
                  <a:srgbClr val="09529E"/>
                </a:solidFill>
                <a:latin typeface="Arial"/>
                <a:cs typeface="Arial"/>
              </a:rPr>
              <a:t>Uniunea</a:t>
            </a:r>
            <a:r>
              <a:rPr dirty="0" sz="1200" spc="-65" b="1">
                <a:solidFill>
                  <a:srgbClr val="09529E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9529E"/>
                </a:solidFill>
                <a:latin typeface="Arial"/>
                <a:cs typeface="Arial"/>
              </a:rPr>
              <a:t>Europeană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42226" y="369283"/>
            <a:ext cx="553131" cy="563261"/>
          </a:xfrm>
          <a:prstGeom prst="rect">
            <a:avLst/>
          </a:prstGeom>
        </p:spPr>
      </p:pic>
      <p:sp>
        <p:nvSpPr>
          <p:cNvPr id="4" name="object 4" descr=""/>
          <p:cNvSpPr/>
          <p:nvPr/>
        </p:nvSpPr>
        <p:spPr>
          <a:xfrm>
            <a:off x="1023937" y="6007100"/>
            <a:ext cx="10144125" cy="6985"/>
          </a:xfrm>
          <a:custGeom>
            <a:avLst/>
            <a:gdLst/>
            <a:ahLst/>
            <a:cxnLst/>
            <a:rect l="l" t="t" r="r" b="b"/>
            <a:pathLst>
              <a:path w="10144125" h="6985">
                <a:moveTo>
                  <a:pt x="10144125" y="6450"/>
                </a:moveTo>
                <a:lnTo>
                  <a:pt x="0" y="6450"/>
                </a:lnTo>
                <a:lnTo>
                  <a:pt x="0" y="0"/>
                </a:lnTo>
                <a:lnTo>
                  <a:pt x="10144125" y="0"/>
                </a:lnTo>
                <a:lnTo>
                  <a:pt x="10144125" y="6450"/>
                </a:lnTo>
                <a:close/>
              </a:path>
            </a:pathLst>
          </a:custGeom>
          <a:solidFill>
            <a:srgbClr val="7B7E8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73540" y="6245850"/>
            <a:ext cx="873945" cy="364322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47690" y="6245749"/>
            <a:ext cx="350571" cy="353337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68641" y="6169659"/>
            <a:ext cx="1503186" cy="447040"/>
          </a:xfrm>
          <a:prstGeom prst="rect">
            <a:avLst/>
          </a:prstGeom>
        </p:spPr>
      </p:pic>
      <p:grpSp>
        <p:nvGrpSpPr>
          <p:cNvPr id="8" name="object 8" descr=""/>
          <p:cNvGrpSpPr/>
          <p:nvPr/>
        </p:nvGrpSpPr>
        <p:grpSpPr>
          <a:xfrm>
            <a:off x="9518687" y="6277999"/>
            <a:ext cx="238760" cy="261620"/>
            <a:chOff x="9518687" y="6277999"/>
            <a:chExt cx="238760" cy="261620"/>
          </a:xfrm>
        </p:grpSpPr>
        <p:sp>
          <p:nvSpPr>
            <p:cNvPr id="9" name="object 9" descr=""/>
            <p:cNvSpPr/>
            <p:nvPr/>
          </p:nvSpPr>
          <p:spPr>
            <a:xfrm>
              <a:off x="9518687" y="6277999"/>
              <a:ext cx="238760" cy="261620"/>
            </a:xfrm>
            <a:custGeom>
              <a:avLst/>
              <a:gdLst/>
              <a:ahLst/>
              <a:cxnLst/>
              <a:rect l="l" t="t" r="r" b="b"/>
              <a:pathLst>
                <a:path w="238759" h="261620">
                  <a:moveTo>
                    <a:pt x="6356" y="35474"/>
                  </a:moveTo>
                  <a:lnTo>
                    <a:pt x="4022" y="42731"/>
                  </a:lnTo>
                  <a:lnTo>
                    <a:pt x="1986" y="49987"/>
                  </a:lnTo>
                  <a:lnTo>
                    <a:pt x="546" y="57243"/>
                  </a:lnTo>
                  <a:lnTo>
                    <a:pt x="0" y="64499"/>
                  </a:lnTo>
                  <a:lnTo>
                    <a:pt x="0" y="196724"/>
                  </a:lnTo>
                  <a:lnTo>
                    <a:pt x="15890" y="238649"/>
                  </a:lnTo>
                  <a:lnTo>
                    <a:pt x="38135" y="254774"/>
                  </a:lnTo>
                  <a:lnTo>
                    <a:pt x="38135" y="257998"/>
                  </a:lnTo>
                  <a:lnTo>
                    <a:pt x="47669" y="257998"/>
                  </a:lnTo>
                  <a:lnTo>
                    <a:pt x="50848" y="261224"/>
                  </a:lnTo>
                  <a:lnTo>
                    <a:pt x="222459" y="261224"/>
                  </a:lnTo>
                  <a:lnTo>
                    <a:pt x="184323" y="219299"/>
                  </a:lnTo>
                  <a:lnTo>
                    <a:pt x="60382" y="219299"/>
                  </a:lnTo>
                  <a:lnTo>
                    <a:pt x="57203" y="216074"/>
                  </a:lnTo>
                  <a:lnTo>
                    <a:pt x="50848" y="212849"/>
                  </a:lnTo>
                  <a:lnTo>
                    <a:pt x="44491" y="206399"/>
                  </a:lnTo>
                  <a:lnTo>
                    <a:pt x="41314" y="199949"/>
                  </a:lnTo>
                  <a:lnTo>
                    <a:pt x="38135" y="199949"/>
                  </a:lnTo>
                  <a:lnTo>
                    <a:pt x="38135" y="193499"/>
                  </a:lnTo>
                  <a:lnTo>
                    <a:pt x="34958" y="190274"/>
                  </a:lnTo>
                  <a:lnTo>
                    <a:pt x="34958" y="70949"/>
                  </a:lnTo>
                  <a:lnTo>
                    <a:pt x="38135" y="70949"/>
                  </a:lnTo>
                  <a:lnTo>
                    <a:pt x="38135" y="67724"/>
                  </a:lnTo>
                  <a:lnTo>
                    <a:pt x="6356" y="35474"/>
                  </a:lnTo>
                  <a:close/>
                </a:path>
                <a:path w="238759" h="261620">
                  <a:moveTo>
                    <a:pt x="238349" y="41924"/>
                  </a:moveTo>
                  <a:lnTo>
                    <a:pt x="203391" y="41924"/>
                  </a:lnTo>
                  <a:lnTo>
                    <a:pt x="203391" y="209624"/>
                  </a:lnTo>
                  <a:lnTo>
                    <a:pt x="238349" y="245099"/>
                  </a:lnTo>
                  <a:lnTo>
                    <a:pt x="238349" y="41924"/>
                  </a:lnTo>
                  <a:close/>
                </a:path>
                <a:path w="238759" h="261620">
                  <a:moveTo>
                    <a:pt x="238349" y="0"/>
                  </a:moveTo>
                  <a:lnTo>
                    <a:pt x="47669" y="0"/>
                  </a:lnTo>
                  <a:lnTo>
                    <a:pt x="47669" y="3224"/>
                  </a:lnTo>
                  <a:lnTo>
                    <a:pt x="38135" y="3224"/>
                  </a:lnTo>
                  <a:lnTo>
                    <a:pt x="31780" y="6450"/>
                  </a:lnTo>
                  <a:lnTo>
                    <a:pt x="25424" y="12899"/>
                  </a:lnTo>
                  <a:lnTo>
                    <a:pt x="19067" y="16124"/>
                  </a:lnTo>
                  <a:lnTo>
                    <a:pt x="50848" y="51599"/>
                  </a:lnTo>
                  <a:lnTo>
                    <a:pt x="50848" y="48374"/>
                  </a:lnTo>
                  <a:lnTo>
                    <a:pt x="54025" y="48374"/>
                  </a:lnTo>
                  <a:lnTo>
                    <a:pt x="54025" y="45149"/>
                  </a:lnTo>
                  <a:lnTo>
                    <a:pt x="57203" y="45149"/>
                  </a:lnTo>
                  <a:lnTo>
                    <a:pt x="60382" y="41924"/>
                  </a:lnTo>
                  <a:lnTo>
                    <a:pt x="238349" y="41924"/>
                  </a:lnTo>
                  <a:lnTo>
                    <a:pt x="238349" y="0"/>
                  </a:lnTo>
                  <a:close/>
                </a:path>
              </a:pathLst>
            </a:custGeom>
            <a:solidFill>
              <a:srgbClr val="6D8BC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569536" y="6339274"/>
              <a:ext cx="133475" cy="138674"/>
            </a:xfrm>
            <a:prstGeom prst="rect">
              <a:avLst/>
            </a:prstGeom>
          </p:spPr>
        </p:pic>
      </p:grpSp>
      <p:sp>
        <p:nvSpPr>
          <p:cNvPr id="11" name="object 11" descr=""/>
          <p:cNvSpPr/>
          <p:nvPr/>
        </p:nvSpPr>
        <p:spPr>
          <a:xfrm>
            <a:off x="9801529" y="6348948"/>
            <a:ext cx="1068070" cy="119380"/>
          </a:xfrm>
          <a:custGeom>
            <a:avLst/>
            <a:gdLst/>
            <a:ahLst/>
            <a:cxnLst/>
            <a:rect l="l" t="t" r="r" b="b"/>
            <a:pathLst>
              <a:path w="1068070" h="119379">
                <a:moveTo>
                  <a:pt x="791317" y="0"/>
                </a:moveTo>
                <a:lnTo>
                  <a:pt x="673732" y="0"/>
                </a:lnTo>
                <a:lnTo>
                  <a:pt x="673732" y="119324"/>
                </a:lnTo>
                <a:lnTo>
                  <a:pt x="699155" y="119324"/>
                </a:lnTo>
                <a:lnTo>
                  <a:pt x="699155" y="74174"/>
                </a:lnTo>
                <a:lnTo>
                  <a:pt x="791317" y="74174"/>
                </a:lnTo>
                <a:lnTo>
                  <a:pt x="800851" y="64499"/>
                </a:lnTo>
                <a:lnTo>
                  <a:pt x="800851" y="54824"/>
                </a:lnTo>
                <a:lnTo>
                  <a:pt x="699155" y="54824"/>
                </a:lnTo>
                <a:lnTo>
                  <a:pt x="699155" y="19349"/>
                </a:lnTo>
                <a:lnTo>
                  <a:pt x="800851" y="19349"/>
                </a:lnTo>
                <a:lnTo>
                  <a:pt x="800851" y="9674"/>
                </a:lnTo>
                <a:lnTo>
                  <a:pt x="794495" y="6449"/>
                </a:lnTo>
                <a:lnTo>
                  <a:pt x="791317" y="0"/>
                </a:lnTo>
                <a:close/>
              </a:path>
              <a:path w="1068070" h="119379">
                <a:moveTo>
                  <a:pt x="756359" y="74174"/>
                </a:moveTo>
                <a:lnTo>
                  <a:pt x="724579" y="74174"/>
                </a:lnTo>
                <a:lnTo>
                  <a:pt x="775427" y="119324"/>
                </a:lnTo>
                <a:lnTo>
                  <a:pt x="800851" y="119324"/>
                </a:lnTo>
                <a:lnTo>
                  <a:pt x="804744" y="112364"/>
                </a:lnTo>
                <a:lnTo>
                  <a:pt x="756359" y="74174"/>
                </a:lnTo>
                <a:close/>
              </a:path>
              <a:path w="1068070" h="119379">
                <a:moveTo>
                  <a:pt x="804744" y="112364"/>
                </a:moveTo>
                <a:lnTo>
                  <a:pt x="800851" y="119324"/>
                </a:lnTo>
                <a:lnTo>
                  <a:pt x="813563" y="119324"/>
                </a:lnTo>
                <a:lnTo>
                  <a:pt x="804744" y="112364"/>
                </a:lnTo>
                <a:close/>
              </a:path>
              <a:path w="1068070" h="119379">
                <a:moveTo>
                  <a:pt x="893013" y="0"/>
                </a:moveTo>
                <a:lnTo>
                  <a:pt x="867589" y="0"/>
                </a:lnTo>
                <a:lnTo>
                  <a:pt x="804744" y="112364"/>
                </a:lnTo>
                <a:lnTo>
                  <a:pt x="813563" y="119324"/>
                </a:lnTo>
                <a:lnTo>
                  <a:pt x="829453" y="119324"/>
                </a:lnTo>
                <a:lnTo>
                  <a:pt x="838987" y="93524"/>
                </a:lnTo>
                <a:lnTo>
                  <a:pt x="947812" y="93524"/>
                </a:lnTo>
                <a:lnTo>
                  <a:pt x="936474" y="74174"/>
                </a:lnTo>
                <a:lnTo>
                  <a:pt x="854877" y="74174"/>
                </a:lnTo>
                <a:lnTo>
                  <a:pt x="880300" y="22574"/>
                </a:lnTo>
                <a:lnTo>
                  <a:pt x="906240" y="22574"/>
                </a:lnTo>
                <a:lnTo>
                  <a:pt x="893013" y="0"/>
                </a:lnTo>
                <a:close/>
              </a:path>
              <a:path w="1068070" h="119379">
                <a:moveTo>
                  <a:pt x="947812" y="93524"/>
                </a:moveTo>
                <a:lnTo>
                  <a:pt x="918437" y="93524"/>
                </a:lnTo>
                <a:lnTo>
                  <a:pt x="931148" y="119324"/>
                </a:lnTo>
                <a:lnTo>
                  <a:pt x="962929" y="119324"/>
                </a:lnTo>
                <a:lnTo>
                  <a:pt x="947812" y="93524"/>
                </a:lnTo>
                <a:close/>
              </a:path>
              <a:path w="1068070" h="119379">
                <a:moveTo>
                  <a:pt x="1013776" y="22574"/>
                </a:moveTo>
                <a:lnTo>
                  <a:pt x="985174" y="22574"/>
                </a:lnTo>
                <a:lnTo>
                  <a:pt x="985174" y="119324"/>
                </a:lnTo>
                <a:lnTo>
                  <a:pt x="1013776" y="119324"/>
                </a:lnTo>
                <a:lnTo>
                  <a:pt x="1013776" y="22574"/>
                </a:lnTo>
                <a:close/>
              </a:path>
              <a:path w="1068070" h="119379">
                <a:moveTo>
                  <a:pt x="906240" y="22574"/>
                </a:moveTo>
                <a:lnTo>
                  <a:pt x="880300" y="22574"/>
                </a:lnTo>
                <a:lnTo>
                  <a:pt x="905725" y="74174"/>
                </a:lnTo>
                <a:lnTo>
                  <a:pt x="936474" y="74174"/>
                </a:lnTo>
                <a:lnTo>
                  <a:pt x="906240" y="22574"/>
                </a:lnTo>
                <a:close/>
              </a:path>
              <a:path w="1068070" h="119379">
                <a:moveTo>
                  <a:pt x="800851" y="19349"/>
                </a:moveTo>
                <a:lnTo>
                  <a:pt x="765893" y="19349"/>
                </a:lnTo>
                <a:lnTo>
                  <a:pt x="769071" y="22574"/>
                </a:lnTo>
                <a:lnTo>
                  <a:pt x="772250" y="22574"/>
                </a:lnTo>
                <a:lnTo>
                  <a:pt x="775427" y="25799"/>
                </a:lnTo>
                <a:lnTo>
                  <a:pt x="775427" y="51599"/>
                </a:lnTo>
                <a:lnTo>
                  <a:pt x="772250" y="54824"/>
                </a:lnTo>
                <a:lnTo>
                  <a:pt x="800851" y="54824"/>
                </a:lnTo>
                <a:lnTo>
                  <a:pt x="800851" y="19349"/>
                </a:lnTo>
                <a:close/>
              </a:path>
              <a:path w="1068070" h="119379">
                <a:moveTo>
                  <a:pt x="1067802" y="0"/>
                </a:moveTo>
                <a:lnTo>
                  <a:pt x="931148" y="0"/>
                </a:lnTo>
                <a:lnTo>
                  <a:pt x="931148" y="22574"/>
                </a:lnTo>
                <a:lnTo>
                  <a:pt x="1067802" y="22574"/>
                </a:lnTo>
                <a:lnTo>
                  <a:pt x="1067802" y="0"/>
                </a:lnTo>
                <a:close/>
              </a:path>
              <a:path w="1068070" h="119379">
                <a:moveTo>
                  <a:pt x="629290" y="100"/>
                </a:moveTo>
                <a:lnTo>
                  <a:pt x="520444" y="100"/>
                </a:lnTo>
                <a:lnTo>
                  <a:pt x="513641" y="806"/>
                </a:lnTo>
                <a:lnTo>
                  <a:pt x="507434" y="2721"/>
                </a:lnTo>
                <a:lnTo>
                  <a:pt x="502121" y="6449"/>
                </a:lnTo>
                <a:lnTo>
                  <a:pt x="502121" y="9674"/>
                </a:lnTo>
                <a:lnTo>
                  <a:pt x="498943" y="19349"/>
                </a:lnTo>
                <a:lnTo>
                  <a:pt x="498943" y="103199"/>
                </a:lnTo>
                <a:lnTo>
                  <a:pt x="502121" y="109649"/>
                </a:lnTo>
                <a:lnTo>
                  <a:pt x="502121" y="116099"/>
                </a:lnTo>
                <a:lnTo>
                  <a:pt x="507434" y="117963"/>
                </a:lnTo>
                <a:lnTo>
                  <a:pt x="513641" y="118921"/>
                </a:lnTo>
                <a:lnTo>
                  <a:pt x="521416" y="119324"/>
                </a:lnTo>
                <a:lnTo>
                  <a:pt x="629240" y="119324"/>
                </a:lnTo>
                <a:lnTo>
                  <a:pt x="638774" y="109649"/>
                </a:lnTo>
                <a:lnTo>
                  <a:pt x="638774" y="99974"/>
                </a:lnTo>
                <a:lnTo>
                  <a:pt x="527545" y="99974"/>
                </a:lnTo>
                <a:lnTo>
                  <a:pt x="527545" y="22574"/>
                </a:lnTo>
                <a:lnTo>
                  <a:pt x="638774" y="22574"/>
                </a:lnTo>
                <a:lnTo>
                  <a:pt x="638774" y="9674"/>
                </a:lnTo>
                <a:lnTo>
                  <a:pt x="632418" y="6449"/>
                </a:lnTo>
                <a:lnTo>
                  <a:pt x="629290" y="100"/>
                </a:lnTo>
                <a:close/>
              </a:path>
              <a:path w="1068070" h="119379">
                <a:moveTo>
                  <a:pt x="638774" y="51599"/>
                </a:moveTo>
                <a:lnTo>
                  <a:pt x="565680" y="51599"/>
                </a:lnTo>
                <a:lnTo>
                  <a:pt x="565680" y="70949"/>
                </a:lnTo>
                <a:lnTo>
                  <a:pt x="613350" y="70949"/>
                </a:lnTo>
                <a:lnTo>
                  <a:pt x="613350" y="99974"/>
                </a:lnTo>
                <a:lnTo>
                  <a:pt x="638774" y="99974"/>
                </a:lnTo>
                <a:lnTo>
                  <a:pt x="638774" y="51599"/>
                </a:lnTo>
                <a:close/>
              </a:path>
              <a:path w="1068070" h="119379">
                <a:moveTo>
                  <a:pt x="638774" y="22574"/>
                </a:moveTo>
                <a:lnTo>
                  <a:pt x="613350" y="22574"/>
                </a:lnTo>
                <a:lnTo>
                  <a:pt x="613350" y="35474"/>
                </a:lnTo>
                <a:lnTo>
                  <a:pt x="638774" y="29024"/>
                </a:lnTo>
                <a:lnTo>
                  <a:pt x="638774" y="22574"/>
                </a:lnTo>
                <a:close/>
              </a:path>
              <a:path w="1068070" h="119379">
                <a:moveTo>
                  <a:pt x="476697" y="0"/>
                </a:moveTo>
                <a:lnTo>
                  <a:pt x="352755" y="0"/>
                </a:lnTo>
                <a:lnTo>
                  <a:pt x="352755" y="119324"/>
                </a:lnTo>
                <a:lnTo>
                  <a:pt x="476697" y="119324"/>
                </a:lnTo>
                <a:lnTo>
                  <a:pt x="476697" y="99974"/>
                </a:lnTo>
                <a:lnTo>
                  <a:pt x="381356" y="99974"/>
                </a:lnTo>
                <a:lnTo>
                  <a:pt x="381356" y="67724"/>
                </a:lnTo>
                <a:lnTo>
                  <a:pt x="435383" y="67724"/>
                </a:lnTo>
                <a:lnTo>
                  <a:pt x="435383" y="48374"/>
                </a:lnTo>
                <a:lnTo>
                  <a:pt x="381356" y="48374"/>
                </a:lnTo>
                <a:lnTo>
                  <a:pt x="381356" y="19349"/>
                </a:lnTo>
                <a:lnTo>
                  <a:pt x="476697" y="19349"/>
                </a:lnTo>
                <a:lnTo>
                  <a:pt x="476697" y="0"/>
                </a:lnTo>
                <a:close/>
              </a:path>
              <a:path w="1068070" h="119379">
                <a:moveTo>
                  <a:pt x="292374" y="22574"/>
                </a:moveTo>
                <a:lnTo>
                  <a:pt x="263772" y="22574"/>
                </a:lnTo>
                <a:lnTo>
                  <a:pt x="263772" y="119324"/>
                </a:lnTo>
                <a:lnTo>
                  <a:pt x="292374" y="119324"/>
                </a:lnTo>
                <a:lnTo>
                  <a:pt x="292374" y="22574"/>
                </a:lnTo>
                <a:close/>
              </a:path>
              <a:path w="1068070" h="119379">
                <a:moveTo>
                  <a:pt x="346400" y="0"/>
                </a:moveTo>
                <a:lnTo>
                  <a:pt x="209746" y="0"/>
                </a:lnTo>
                <a:lnTo>
                  <a:pt x="209746" y="22574"/>
                </a:lnTo>
                <a:lnTo>
                  <a:pt x="346400" y="22574"/>
                </a:lnTo>
                <a:lnTo>
                  <a:pt x="346400" y="0"/>
                </a:lnTo>
                <a:close/>
              </a:path>
              <a:path w="1068070" h="119379">
                <a:moveTo>
                  <a:pt x="79448" y="0"/>
                </a:moveTo>
                <a:lnTo>
                  <a:pt x="60380" y="0"/>
                </a:lnTo>
                <a:lnTo>
                  <a:pt x="60380" y="119324"/>
                </a:lnTo>
                <a:lnTo>
                  <a:pt x="85805" y="119324"/>
                </a:lnTo>
                <a:lnTo>
                  <a:pt x="85805" y="51599"/>
                </a:lnTo>
                <a:lnTo>
                  <a:pt x="82626" y="45149"/>
                </a:lnTo>
                <a:lnTo>
                  <a:pt x="82626" y="35474"/>
                </a:lnTo>
                <a:lnTo>
                  <a:pt x="122351" y="35474"/>
                </a:lnTo>
                <a:lnTo>
                  <a:pt x="79448" y="0"/>
                </a:lnTo>
                <a:close/>
              </a:path>
              <a:path w="1068070" h="119379">
                <a:moveTo>
                  <a:pt x="122351" y="35474"/>
                </a:moveTo>
                <a:lnTo>
                  <a:pt x="82626" y="35474"/>
                </a:lnTo>
                <a:lnTo>
                  <a:pt x="88982" y="41924"/>
                </a:lnTo>
                <a:lnTo>
                  <a:pt x="92160" y="41924"/>
                </a:lnTo>
                <a:lnTo>
                  <a:pt x="92160" y="45149"/>
                </a:lnTo>
                <a:lnTo>
                  <a:pt x="184322" y="119324"/>
                </a:lnTo>
                <a:lnTo>
                  <a:pt x="203390" y="119324"/>
                </a:lnTo>
                <a:lnTo>
                  <a:pt x="203390" y="83849"/>
                </a:lnTo>
                <a:lnTo>
                  <a:pt x="174788" y="83849"/>
                </a:lnTo>
                <a:lnTo>
                  <a:pt x="174788" y="80624"/>
                </a:lnTo>
                <a:lnTo>
                  <a:pt x="168432" y="74174"/>
                </a:lnTo>
                <a:lnTo>
                  <a:pt x="165254" y="74174"/>
                </a:lnTo>
                <a:lnTo>
                  <a:pt x="165254" y="70949"/>
                </a:lnTo>
                <a:lnTo>
                  <a:pt x="122351" y="35474"/>
                </a:lnTo>
                <a:close/>
              </a:path>
              <a:path w="1068070" h="119379">
                <a:moveTo>
                  <a:pt x="203390" y="0"/>
                </a:moveTo>
                <a:lnTo>
                  <a:pt x="174788" y="0"/>
                </a:lnTo>
                <a:lnTo>
                  <a:pt x="174788" y="77399"/>
                </a:lnTo>
                <a:lnTo>
                  <a:pt x="177966" y="83849"/>
                </a:lnTo>
                <a:lnTo>
                  <a:pt x="203390" y="83849"/>
                </a:lnTo>
                <a:lnTo>
                  <a:pt x="203390" y="0"/>
                </a:lnTo>
                <a:close/>
              </a:path>
              <a:path w="1068070" h="119379">
                <a:moveTo>
                  <a:pt x="28601" y="0"/>
                </a:moveTo>
                <a:lnTo>
                  <a:pt x="0" y="0"/>
                </a:lnTo>
                <a:lnTo>
                  <a:pt x="0" y="119324"/>
                </a:lnTo>
                <a:lnTo>
                  <a:pt x="28601" y="119324"/>
                </a:lnTo>
                <a:lnTo>
                  <a:pt x="28601" y="0"/>
                </a:lnTo>
                <a:close/>
              </a:path>
            </a:pathLst>
          </a:custGeom>
          <a:solidFill>
            <a:srgbClr val="504C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4229653" y="763359"/>
            <a:ext cx="3733165" cy="4235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ts val="1545"/>
              </a:lnSpc>
              <a:spcBef>
                <a:spcPts val="135"/>
              </a:spcBef>
            </a:pPr>
            <a:r>
              <a:rPr dirty="0" sz="1350" b="1">
                <a:latin typeface="Calibri"/>
                <a:cs typeface="Calibri"/>
              </a:rPr>
              <a:t>INES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-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INVESTIȚII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NOI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ÎN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ECONOMIE</a:t>
            </a:r>
            <a:r>
              <a:rPr dirty="0" sz="1350" spc="50" b="1">
                <a:latin typeface="Calibri"/>
                <a:cs typeface="Calibri"/>
              </a:rPr>
              <a:t> </a:t>
            </a:r>
            <a:r>
              <a:rPr dirty="0" sz="1350" spc="-10" b="1">
                <a:latin typeface="Calibri"/>
                <a:cs typeface="Calibri"/>
              </a:rPr>
              <a:t>SOCIALĂ</a:t>
            </a:r>
            <a:endParaRPr sz="1350">
              <a:latin typeface="Calibri"/>
              <a:cs typeface="Calibri"/>
            </a:endParaRPr>
          </a:p>
          <a:p>
            <a:pPr algn="ctr">
              <a:lnSpc>
                <a:spcPts val="1545"/>
              </a:lnSpc>
            </a:pPr>
            <a:r>
              <a:rPr dirty="0" sz="1350" spc="-10">
                <a:latin typeface="Calibri"/>
                <a:cs typeface="Calibri"/>
              </a:rPr>
              <a:t>(</a:t>
            </a:r>
            <a:r>
              <a:rPr dirty="0" sz="1350" spc="-10" b="1">
                <a:solidFill>
                  <a:srgbClr val="FF2600"/>
                </a:solidFill>
                <a:latin typeface="Calibri"/>
                <a:cs typeface="Calibri"/>
              </a:rPr>
              <a:t>PEO/103/PEO_P4/OP4/ESO4.1/PEO_A52/316680</a:t>
            </a:r>
            <a:r>
              <a:rPr dirty="0" sz="1350" spc="-10">
                <a:latin typeface="Calibri"/>
                <a:cs typeface="Calibri"/>
              </a:rPr>
              <a:t>)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pc="-10"/>
              <a:t>As</a:t>
            </a:r>
            <a:r>
              <a:rPr dirty="0" spc="-45"/>
              <a:t> </a:t>
            </a:r>
            <a:r>
              <a:rPr dirty="0"/>
              <a:t>ociația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entru</a:t>
            </a:r>
            <a:r>
              <a:rPr dirty="0" spc="60"/>
              <a:t> </a:t>
            </a:r>
            <a:r>
              <a:rPr dirty="0" spc="-10"/>
              <a:t>p</a:t>
            </a:r>
            <a:r>
              <a:rPr dirty="0" spc="-40"/>
              <a:t> </a:t>
            </a:r>
            <a:r>
              <a:rPr dirty="0"/>
              <a:t>romovare</a:t>
            </a:r>
            <a:r>
              <a:rPr dirty="0" spc="160"/>
              <a:t> </a:t>
            </a:r>
            <a:r>
              <a:rPr dirty="0" spc="-10"/>
              <a:t>incluzivă</a:t>
            </a:r>
          </a:p>
        </p:txBody>
      </p:sp>
      <p:sp>
        <p:nvSpPr>
          <p:cNvPr id="13" name="object 13" descr=""/>
          <p:cNvSpPr txBox="1"/>
          <p:nvPr/>
        </p:nvSpPr>
        <p:spPr>
          <a:xfrm>
            <a:off x="4497857" y="1502846"/>
            <a:ext cx="3196590" cy="4679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900">
                <a:solidFill>
                  <a:srgbClr val="005493"/>
                </a:solidFill>
                <a:latin typeface="Calibri"/>
                <a:cs typeface="Calibri"/>
              </a:rPr>
              <a:t>Documente</a:t>
            </a:r>
            <a:r>
              <a:rPr dirty="0" sz="2900" spc="-110">
                <a:solidFill>
                  <a:srgbClr val="005493"/>
                </a:solidFill>
                <a:latin typeface="Calibri"/>
                <a:cs typeface="Calibri"/>
              </a:rPr>
              <a:t> </a:t>
            </a:r>
            <a:r>
              <a:rPr dirty="0" sz="2900" spc="-10">
                <a:solidFill>
                  <a:srgbClr val="005493"/>
                </a:solidFill>
                <a:latin typeface="Calibri"/>
                <a:cs typeface="Calibri"/>
              </a:rPr>
              <a:t>necesare</a:t>
            </a:r>
            <a:endParaRPr sz="29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147005" y="2316648"/>
            <a:ext cx="4605020" cy="295148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241300" marR="51435" indent="-228600">
              <a:lnSpc>
                <a:spcPts val="2110"/>
              </a:lnSpc>
              <a:spcBef>
                <a:spcPts val="210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1800" spc="-10">
                <a:latin typeface="Calibri"/>
                <a:cs typeface="Calibri"/>
              </a:rPr>
              <a:t>Documente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din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care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să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reiasă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apartenența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la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0">
                <a:latin typeface="Calibri"/>
                <a:cs typeface="Calibri"/>
              </a:rPr>
              <a:t>o </a:t>
            </a:r>
            <a:r>
              <a:rPr dirty="0" sz="1800" spc="-10">
                <a:latin typeface="Calibri"/>
                <a:cs typeface="Calibri"/>
              </a:rPr>
              <a:t>categorie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grup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țintă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eligibilă:</a:t>
            </a:r>
            <a:endParaRPr sz="1800">
              <a:latin typeface="Calibri"/>
              <a:cs typeface="Calibri"/>
            </a:endParaRPr>
          </a:p>
          <a:p>
            <a:pPr marL="313690" indent="-300990">
              <a:lnSpc>
                <a:spcPct val="100000"/>
              </a:lnSpc>
              <a:spcBef>
                <a:spcPts val="890"/>
              </a:spcBef>
              <a:buAutoNum type="alphaUcPeriod"/>
              <a:tabLst>
                <a:tab pos="313690" algn="l"/>
              </a:tabLst>
            </a:pPr>
            <a:r>
              <a:rPr dirty="0" sz="1800" spc="-10">
                <a:latin typeface="Calibri"/>
                <a:cs typeface="Calibri"/>
              </a:rPr>
              <a:t>Adeverință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AJOFM</a:t>
            </a:r>
            <a:endParaRPr sz="1800">
              <a:latin typeface="Calibri"/>
              <a:cs typeface="Calibri"/>
            </a:endParaRPr>
          </a:p>
          <a:p>
            <a:pPr marL="313690" indent="-300990">
              <a:lnSpc>
                <a:spcPct val="100000"/>
              </a:lnSpc>
              <a:spcBef>
                <a:spcPts val="950"/>
              </a:spcBef>
              <a:buAutoNum type="alphaUcPeriod"/>
              <a:tabLst>
                <a:tab pos="313690" algn="l"/>
              </a:tabLst>
            </a:pPr>
            <a:r>
              <a:rPr dirty="0" sz="1800">
                <a:latin typeface="Calibri"/>
                <a:cs typeface="Calibri"/>
              </a:rPr>
              <a:t>Anchetă</a:t>
            </a:r>
            <a:r>
              <a:rPr dirty="0" sz="1800" spc="-8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Socială</a:t>
            </a:r>
            <a:endParaRPr sz="1800">
              <a:latin typeface="Calibri"/>
              <a:cs typeface="Calibri"/>
            </a:endParaRPr>
          </a:p>
          <a:p>
            <a:pPr marL="313055" marR="6985" indent="-300990">
              <a:lnSpc>
                <a:spcPts val="2110"/>
              </a:lnSpc>
              <a:spcBef>
                <a:spcPts val="1060"/>
              </a:spcBef>
              <a:buAutoNum type="alphaUcPeriod"/>
              <a:tabLst>
                <a:tab pos="313055" algn="l"/>
              </a:tabLst>
            </a:pPr>
            <a:r>
              <a:rPr dirty="0" sz="1800" spc="-10">
                <a:latin typeface="Calibri"/>
                <a:cs typeface="Calibri"/>
              </a:rPr>
              <a:t>Declarație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proprie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răspundere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+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adeverință </a:t>
            </a:r>
            <a:r>
              <a:rPr dirty="0" sz="1800" spc="-20">
                <a:latin typeface="Calibri"/>
                <a:cs typeface="Calibri"/>
              </a:rPr>
              <a:t>ANAF</a:t>
            </a:r>
            <a:endParaRPr sz="1800">
              <a:latin typeface="Calibri"/>
              <a:cs typeface="Calibri"/>
            </a:endParaRPr>
          </a:p>
          <a:p>
            <a:pPr marL="313055" marR="5080" indent="-300990">
              <a:lnSpc>
                <a:spcPts val="2110"/>
              </a:lnSpc>
              <a:spcBef>
                <a:spcPts val="1000"/>
              </a:spcBef>
              <a:buAutoNum type="alphaUcPeriod"/>
              <a:tabLst>
                <a:tab pos="313055" algn="l"/>
              </a:tabLst>
            </a:pPr>
            <a:r>
              <a:rPr dirty="0" sz="1800">
                <a:latin typeface="Calibri"/>
                <a:cs typeface="Calibri"/>
              </a:rPr>
              <a:t>Fără</a:t>
            </a:r>
            <a:r>
              <a:rPr dirty="0" sz="1800" spc="-6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alte</a:t>
            </a:r>
            <a:r>
              <a:rPr dirty="0" sz="1800" spc="-5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documente</a:t>
            </a:r>
            <a:r>
              <a:rPr dirty="0" sz="1800" spc="-5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dacă</a:t>
            </a:r>
            <a:r>
              <a:rPr dirty="0" sz="1800" spc="-5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vârsta</a:t>
            </a:r>
            <a:r>
              <a:rPr dirty="0" sz="1800" spc="-5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este</a:t>
            </a:r>
            <a:r>
              <a:rPr dirty="0" sz="1800" spc="-5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cuprinsă </a:t>
            </a:r>
            <a:r>
              <a:rPr dirty="0" sz="1800">
                <a:latin typeface="Calibri"/>
                <a:cs typeface="Calibri"/>
              </a:rPr>
              <a:t>între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30-</a:t>
            </a:r>
            <a:r>
              <a:rPr dirty="0" sz="1800">
                <a:latin typeface="Calibri"/>
                <a:cs typeface="Calibri"/>
              </a:rPr>
              <a:t>35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ani,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indiferent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statutul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25">
                <a:latin typeface="Calibri"/>
                <a:cs typeface="Calibri"/>
              </a:rPr>
              <a:t>pe </a:t>
            </a:r>
            <a:r>
              <a:rPr dirty="0" sz="1800">
                <a:latin typeface="Calibri"/>
                <a:cs typeface="Calibri"/>
              </a:rPr>
              <a:t>piața</a:t>
            </a:r>
            <a:r>
              <a:rPr dirty="0" sz="1800" spc="-7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muncii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549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Prezentare_INES</dc:title>
  <dcterms:created xsi:type="dcterms:W3CDTF">2024-12-17T15:51:18Z</dcterms:created>
  <dcterms:modified xsi:type="dcterms:W3CDTF">2024-12-17T15:51:18Z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2024-12-04T00:00:00Z</vt:filetime>
  </property>
  <property fmtid="{D5CDD505-2E9C-101B-9397-08002B2CF9AE}" pid="3" name="Creator">
    <vt:lpwstr>Keynote</vt:lpwstr>
  </property>
  <property fmtid="{D5CDD505-2E9C-101B-9397-08002B2CF9AE}" pid="4" name="LastSaved">
    <vt:filetime>2024-12-17T00:00:00Z</vt:filetime>
  </property>
  <property fmtid="{D5CDD505-2E9C-101B-9397-08002B2CF9AE}" pid="5" name="Producer">
    <vt:lpwstr>ABBYY FineReader 14</vt:lpwstr>
  </property>
</Properties>
</file>